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xlsx" ContentType="application/vnd.openxmlformats-officedocument.spreadsheetml.sheet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65" r:id="rId9"/>
    <p:sldId id="268" r:id="rId10"/>
    <p:sldId id="266" r:id="rId11"/>
    <p:sldId id="267" r:id="rId12"/>
    <p:sldId id="25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3636"/>
    <a:srgbClr val="EC1A3A"/>
    <a:srgbClr val="557C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77" autoAdjust="0"/>
    <p:restoredTop sz="94660"/>
  </p:normalViewPr>
  <p:slideViewPr>
    <p:cSldViewPr snapToGrid="0">
      <p:cViewPr>
        <p:scale>
          <a:sx n="90" d="100"/>
          <a:sy n="90" d="100"/>
        </p:scale>
        <p:origin x="-1304" y="-5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4" Type="http://schemas.microsoft.com/office/2011/relationships/chartColorStyle" Target="colors2.xml"/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4" Type="http://schemas.microsoft.com/office/2011/relationships/chartColorStyle" Target="colors3.xml"/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4" Type="http://schemas.microsoft.com/office/2011/relationships/chartColorStyle" Target="colors4.xml"/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ym\Documents\Kym\Mathematics\AAMT%20project\Graphs%20example.xlsx" TargetMode="External"/><Relationship Id="rId2" Type="http://schemas.microsoft.com/office/2011/relationships/chartStyle" Target="style5.xml"/><Relationship Id="rId3" Type="http://schemas.microsoft.com/office/2011/relationships/chartColorStyle" Target="colors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Transport to School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971364829396326"/>
          <c:y val="0.167083333333333"/>
          <c:w val="0.902863517060367"/>
          <c:h val="0.6149843248760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Sheet1!$C$3</c:f>
              <c:strCache>
                <c:ptCount val="1"/>
                <c:pt idx="0">
                  <c:v>Walk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Sheet1!$B$4:$B$9</c:f>
              <c:strCache>
                <c:ptCount val="6"/>
                <c:pt idx="0">
                  <c:v>Year 7</c:v>
                </c:pt>
                <c:pt idx="1">
                  <c:v>Year 8</c:v>
                </c:pt>
                <c:pt idx="2">
                  <c:v>Year 9</c:v>
                </c:pt>
                <c:pt idx="3">
                  <c:v>Year 10</c:v>
                </c:pt>
                <c:pt idx="4">
                  <c:v>Year 11</c:v>
                </c:pt>
                <c:pt idx="5">
                  <c:v>Year 12</c:v>
                </c:pt>
              </c:strCache>
            </c:strRef>
          </c:cat>
          <c:val>
            <c:numRef>
              <c:f>Sheet1!$C$4:$C$9</c:f>
              <c:numCache>
                <c:formatCode>General</c:formatCode>
                <c:ptCount val="6"/>
                <c:pt idx="0">
                  <c:v>43.0</c:v>
                </c:pt>
                <c:pt idx="1">
                  <c:v>39.0</c:v>
                </c:pt>
                <c:pt idx="2">
                  <c:v>45.0</c:v>
                </c:pt>
                <c:pt idx="3">
                  <c:v>50.0</c:v>
                </c:pt>
                <c:pt idx="4">
                  <c:v>30.0</c:v>
                </c:pt>
                <c:pt idx="5">
                  <c:v>25.0</c:v>
                </c:pt>
              </c:numCache>
            </c:numRef>
          </c:val>
        </c:ser>
        <c:ser>
          <c:idx val="1"/>
          <c:order val="1"/>
          <c:tx>
            <c:strRef>
              <c:f>Sheet1!$D$3</c:f>
              <c:strCache>
                <c:ptCount val="1"/>
                <c:pt idx="0">
                  <c:v>Bus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Sheet1!$B$4:$B$9</c:f>
              <c:strCache>
                <c:ptCount val="6"/>
                <c:pt idx="0">
                  <c:v>Year 7</c:v>
                </c:pt>
                <c:pt idx="1">
                  <c:v>Year 8</c:v>
                </c:pt>
                <c:pt idx="2">
                  <c:v>Year 9</c:v>
                </c:pt>
                <c:pt idx="3">
                  <c:v>Year 10</c:v>
                </c:pt>
                <c:pt idx="4">
                  <c:v>Year 11</c:v>
                </c:pt>
                <c:pt idx="5">
                  <c:v>Year 12</c:v>
                </c:pt>
              </c:strCache>
            </c:strRef>
          </c:cat>
          <c:val>
            <c:numRef>
              <c:f>Sheet1!$D$4:$D$9</c:f>
              <c:numCache>
                <c:formatCode>General</c:formatCode>
                <c:ptCount val="6"/>
                <c:pt idx="0">
                  <c:v>29.0</c:v>
                </c:pt>
                <c:pt idx="1">
                  <c:v>30.0</c:v>
                </c:pt>
                <c:pt idx="2">
                  <c:v>24.0</c:v>
                </c:pt>
                <c:pt idx="3">
                  <c:v>40.0</c:v>
                </c:pt>
                <c:pt idx="4">
                  <c:v>45.0</c:v>
                </c:pt>
                <c:pt idx="5">
                  <c:v>20.0</c:v>
                </c:pt>
              </c:numCache>
            </c:numRef>
          </c:val>
        </c:ser>
        <c:ser>
          <c:idx val="2"/>
          <c:order val="2"/>
          <c:tx>
            <c:strRef>
              <c:f>Sheet1!$E$3</c:f>
              <c:strCache>
                <c:ptCount val="1"/>
                <c:pt idx="0">
                  <c:v>Bike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Sheet1!$B$4:$B$9</c:f>
              <c:strCache>
                <c:ptCount val="6"/>
                <c:pt idx="0">
                  <c:v>Year 7</c:v>
                </c:pt>
                <c:pt idx="1">
                  <c:v>Year 8</c:v>
                </c:pt>
                <c:pt idx="2">
                  <c:v>Year 9</c:v>
                </c:pt>
                <c:pt idx="3">
                  <c:v>Year 10</c:v>
                </c:pt>
                <c:pt idx="4">
                  <c:v>Year 11</c:v>
                </c:pt>
                <c:pt idx="5">
                  <c:v>Year 12</c:v>
                </c:pt>
              </c:strCache>
            </c:strRef>
          </c:cat>
          <c:val>
            <c:numRef>
              <c:f>Sheet1!$E$4:$E$9</c:f>
              <c:numCache>
                <c:formatCode>General</c:formatCode>
                <c:ptCount val="6"/>
                <c:pt idx="0">
                  <c:v>12.0</c:v>
                </c:pt>
                <c:pt idx="1">
                  <c:v>15.0</c:v>
                </c:pt>
                <c:pt idx="2">
                  <c:v>19.0</c:v>
                </c:pt>
                <c:pt idx="3">
                  <c:v>18.0</c:v>
                </c:pt>
                <c:pt idx="4">
                  <c:v>11.0</c:v>
                </c:pt>
                <c:pt idx="5">
                  <c:v>8.0</c:v>
                </c:pt>
              </c:numCache>
            </c:numRef>
          </c:val>
        </c:ser>
        <c:ser>
          <c:idx val="3"/>
          <c:order val="3"/>
          <c:tx>
            <c:strRef>
              <c:f>Sheet1!$F$3</c:f>
              <c:strCache>
                <c:ptCount val="1"/>
                <c:pt idx="0">
                  <c:v>Driven in car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Sheet1!$B$4:$B$9</c:f>
              <c:strCache>
                <c:ptCount val="6"/>
                <c:pt idx="0">
                  <c:v>Year 7</c:v>
                </c:pt>
                <c:pt idx="1">
                  <c:v>Year 8</c:v>
                </c:pt>
                <c:pt idx="2">
                  <c:v>Year 9</c:v>
                </c:pt>
                <c:pt idx="3">
                  <c:v>Year 10</c:v>
                </c:pt>
                <c:pt idx="4">
                  <c:v>Year 11</c:v>
                </c:pt>
                <c:pt idx="5">
                  <c:v>Year 12</c:v>
                </c:pt>
              </c:strCache>
            </c:strRef>
          </c:cat>
          <c:val>
            <c:numRef>
              <c:f>Sheet1!$F$4:$F$9</c:f>
              <c:numCache>
                <c:formatCode>General</c:formatCode>
                <c:ptCount val="6"/>
                <c:pt idx="0">
                  <c:v>40.0</c:v>
                </c:pt>
                <c:pt idx="1">
                  <c:v>36.0</c:v>
                </c:pt>
                <c:pt idx="2">
                  <c:v>28.0</c:v>
                </c:pt>
                <c:pt idx="3">
                  <c:v>21.0</c:v>
                </c:pt>
                <c:pt idx="4">
                  <c:v>22.0</c:v>
                </c:pt>
                <c:pt idx="5">
                  <c:v>16.0</c:v>
                </c:pt>
              </c:numCache>
            </c:numRef>
          </c:val>
        </c:ser>
        <c:ser>
          <c:idx val="4"/>
          <c:order val="4"/>
          <c:tx>
            <c:strRef>
              <c:f>Sheet1!$G$3</c:f>
              <c:strCache>
                <c:ptCount val="1"/>
                <c:pt idx="0">
                  <c:v>Drive yourself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Sheet1!$B$4:$B$9</c:f>
              <c:strCache>
                <c:ptCount val="6"/>
                <c:pt idx="0">
                  <c:v>Year 7</c:v>
                </c:pt>
                <c:pt idx="1">
                  <c:v>Year 8</c:v>
                </c:pt>
                <c:pt idx="2">
                  <c:v>Year 9</c:v>
                </c:pt>
                <c:pt idx="3">
                  <c:v>Year 10</c:v>
                </c:pt>
                <c:pt idx="4">
                  <c:v>Year 11</c:v>
                </c:pt>
                <c:pt idx="5">
                  <c:v>Year 12</c:v>
                </c:pt>
              </c:strCache>
            </c:strRef>
          </c:cat>
          <c:val>
            <c:numRef>
              <c:f>Sheet1!$G$4:$G$9</c:f>
              <c:numCache>
                <c:formatCode>General</c:formatCode>
                <c:ptCount val="6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1.0</c:v>
                </c:pt>
                <c:pt idx="4">
                  <c:v>12.0</c:v>
                </c:pt>
                <c:pt idx="5">
                  <c:v>32.0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40743128"/>
        <c:axId val="-2140739368"/>
      </c:barChart>
      <c:catAx>
        <c:axId val="-2140743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0739368"/>
        <c:crosses val="autoZero"/>
        <c:auto val="1"/>
        <c:lblAlgn val="ctr"/>
        <c:lblOffset val="100"/>
        <c:noMultiLvlLbl val="0"/>
      </c:catAx>
      <c:valAx>
        <c:axId val="-2140739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0743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Sheet1!$C$3</c:f>
              <c:strCache>
                <c:ptCount val="1"/>
                <c:pt idx="0">
                  <c:v>Walk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Sheet1!$B$4:$B$9</c:f>
              <c:strCache>
                <c:ptCount val="6"/>
                <c:pt idx="0">
                  <c:v>Year 7</c:v>
                </c:pt>
                <c:pt idx="1">
                  <c:v>Year 8</c:v>
                </c:pt>
                <c:pt idx="2">
                  <c:v>Year 9</c:v>
                </c:pt>
                <c:pt idx="3">
                  <c:v>Year 10</c:v>
                </c:pt>
                <c:pt idx="4">
                  <c:v>Year 11</c:v>
                </c:pt>
                <c:pt idx="5">
                  <c:v>Year 12</c:v>
                </c:pt>
              </c:strCache>
            </c:strRef>
          </c:cat>
          <c:val>
            <c:numRef>
              <c:f>Sheet1!$C$4:$C$9</c:f>
              <c:numCache>
                <c:formatCode>General</c:formatCode>
                <c:ptCount val="6"/>
                <c:pt idx="0">
                  <c:v>43.0</c:v>
                </c:pt>
                <c:pt idx="1">
                  <c:v>39.0</c:v>
                </c:pt>
                <c:pt idx="2">
                  <c:v>45.0</c:v>
                </c:pt>
                <c:pt idx="3">
                  <c:v>50.0</c:v>
                </c:pt>
                <c:pt idx="4">
                  <c:v>30.0</c:v>
                </c:pt>
                <c:pt idx="5">
                  <c:v>25.0</c:v>
                </c:pt>
              </c:numCache>
            </c:numRef>
          </c:val>
        </c:ser>
        <c:ser>
          <c:idx val="1"/>
          <c:order val="1"/>
          <c:tx>
            <c:strRef>
              <c:f>Sheet1!$D$3</c:f>
              <c:strCache>
                <c:ptCount val="1"/>
                <c:pt idx="0">
                  <c:v>Bus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Sheet1!$B$4:$B$9</c:f>
              <c:strCache>
                <c:ptCount val="6"/>
                <c:pt idx="0">
                  <c:v>Year 7</c:v>
                </c:pt>
                <c:pt idx="1">
                  <c:v>Year 8</c:v>
                </c:pt>
                <c:pt idx="2">
                  <c:v>Year 9</c:v>
                </c:pt>
                <c:pt idx="3">
                  <c:v>Year 10</c:v>
                </c:pt>
                <c:pt idx="4">
                  <c:v>Year 11</c:v>
                </c:pt>
                <c:pt idx="5">
                  <c:v>Year 12</c:v>
                </c:pt>
              </c:strCache>
            </c:strRef>
          </c:cat>
          <c:val>
            <c:numRef>
              <c:f>Sheet1!$D$4:$D$9</c:f>
              <c:numCache>
                <c:formatCode>General</c:formatCode>
                <c:ptCount val="6"/>
                <c:pt idx="0">
                  <c:v>29.0</c:v>
                </c:pt>
                <c:pt idx="1">
                  <c:v>30.0</c:v>
                </c:pt>
                <c:pt idx="2">
                  <c:v>24.0</c:v>
                </c:pt>
                <c:pt idx="3">
                  <c:v>40.0</c:v>
                </c:pt>
                <c:pt idx="4">
                  <c:v>45.0</c:v>
                </c:pt>
                <c:pt idx="5">
                  <c:v>20.0</c:v>
                </c:pt>
              </c:numCache>
            </c:numRef>
          </c:val>
        </c:ser>
        <c:ser>
          <c:idx val="2"/>
          <c:order val="2"/>
          <c:tx>
            <c:strRef>
              <c:f>Sheet1!$E$3</c:f>
              <c:strCache>
                <c:ptCount val="1"/>
                <c:pt idx="0">
                  <c:v>Bike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Sheet1!$B$4:$B$9</c:f>
              <c:strCache>
                <c:ptCount val="6"/>
                <c:pt idx="0">
                  <c:v>Year 7</c:v>
                </c:pt>
                <c:pt idx="1">
                  <c:v>Year 8</c:v>
                </c:pt>
                <c:pt idx="2">
                  <c:v>Year 9</c:v>
                </c:pt>
                <c:pt idx="3">
                  <c:v>Year 10</c:v>
                </c:pt>
                <c:pt idx="4">
                  <c:v>Year 11</c:v>
                </c:pt>
                <c:pt idx="5">
                  <c:v>Year 12</c:v>
                </c:pt>
              </c:strCache>
            </c:strRef>
          </c:cat>
          <c:val>
            <c:numRef>
              <c:f>Sheet1!$E$4:$E$9</c:f>
              <c:numCache>
                <c:formatCode>General</c:formatCode>
                <c:ptCount val="6"/>
                <c:pt idx="0">
                  <c:v>12.0</c:v>
                </c:pt>
                <c:pt idx="1">
                  <c:v>15.0</c:v>
                </c:pt>
                <c:pt idx="2">
                  <c:v>19.0</c:v>
                </c:pt>
                <c:pt idx="3">
                  <c:v>18.0</c:v>
                </c:pt>
                <c:pt idx="4">
                  <c:v>11.0</c:v>
                </c:pt>
                <c:pt idx="5">
                  <c:v>8.0</c:v>
                </c:pt>
              </c:numCache>
            </c:numRef>
          </c:val>
        </c:ser>
        <c:ser>
          <c:idx val="3"/>
          <c:order val="3"/>
          <c:tx>
            <c:strRef>
              <c:f>Sheet1!$F$3</c:f>
              <c:strCache>
                <c:ptCount val="1"/>
                <c:pt idx="0">
                  <c:v>Driven in car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Sheet1!$B$4:$B$9</c:f>
              <c:strCache>
                <c:ptCount val="6"/>
                <c:pt idx="0">
                  <c:v>Year 7</c:v>
                </c:pt>
                <c:pt idx="1">
                  <c:v>Year 8</c:v>
                </c:pt>
                <c:pt idx="2">
                  <c:v>Year 9</c:v>
                </c:pt>
                <c:pt idx="3">
                  <c:v>Year 10</c:v>
                </c:pt>
                <c:pt idx="4">
                  <c:v>Year 11</c:v>
                </c:pt>
                <c:pt idx="5">
                  <c:v>Year 12</c:v>
                </c:pt>
              </c:strCache>
            </c:strRef>
          </c:cat>
          <c:val>
            <c:numRef>
              <c:f>Sheet1!$F$4:$F$9</c:f>
              <c:numCache>
                <c:formatCode>General</c:formatCode>
                <c:ptCount val="6"/>
                <c:pt idx="0">
                  <c:v>40.0</c:v>
                </c:pt>
                <c:pt idx="1">
                  <c:v>36.0</c:v>
                </c:pt>
                <c:pt idx="2">
                  <c:v>28.0</c:v>
                </c:pt>
                <c:pt idx="3">
                  <c:v>21.0</c:v>
                </c:pt>
                <c:pt idx="4">
                  <c:v>22.0</c:v>
                </c:pt>
                <c:pt idx="5">
                  <c:v>16.0</c:v>
                </c:pt>
              </c:numCache>
            </c:numRef>
          </c:val>
        </c:ser>
        <c:ser>
          <c:idx val="4"/>
          <c:order val="4"/>
          <c:tx>
            <c:strRef>
              <c:f>Sheet1!$G$3</c:f>
              <c:strCache>
                <c:ptCount val="1"/>
                <c:pt idx="0">
                  <c:v>Drive yourself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Sheet1!$B$4:$B$9</c:f>
              <c:strCache>
                <c:ptCount val="6"/>
                <c:pt idx="0">
                  <c:v>Year 7</c:v>
                </c:pt>
                <c:pt idx="1">
                  <c:v>Year 8</c:v>
                </c:pt>
                <c:pt idx="2">
                  <c:v>Year 9</c:v>
                </c:pt>
                <c:pt idx="3">
                  <c:v>Year 10</c:v>
                </c:pt>
                <c:pt idx="4">
                  <c:v>Year 11</c:v>
                </c:pt>
                <c:pt idx="5">
                  <c:v>Year 12</c:v>
                </c:pt>
              </c:strCache>
            </c:strRef>
          </c:cat>
          <c:val>
            <c:numRef>
              <c:f>Sheet1!$G$4:$G$9</c:f>
              <c:numCache>
                <c:formatCode>General</c:formatCode>
                <c:ptCount val="6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1.0</c:v>
                </c:pt>
                <c:pt idx="4">
                  <c:v>12.0</c:v>
                </c:pt>
                <c:pt idx="5">
                  <c:v>32.0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sz="1600" dirty="0" smtClean="0"/>
              <a:t>Transport</a:t>
            </a:r>
            <a:r>
              <a:rPr lang="en-AU" sz="1600" baseline="0" dirty="0" smtClean="0"/>
              <a:t> to School</a:t>
            </a:r>
            <a:endParaRPr lang="en-AU" sz="1600" dirty="0"/>
          </a:p>
        </c:rich>
      </c:tx>
      <c:layout>
        <c:manualLayout>
          <c:xMode val="edge"/>
          <c:yMode val="edge"/>
          <c:x val="0.444168703959051"/>
          <c:y val="0.0129410899169345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0"/>
      <c:perspective val="30"/>
    </c:view3D>
    <c:floor>
      <c:thickness val="0"/>
      <c:spPr>
        <a:noFill/>
        <a:ln w="9525" cap="flat" cmpd="sng" algn="ctr">
          <a:solidFill>
            <a:schemeClr val="tx1">
              <a:lumMod val="15000"/>
              <a:lumOff val="85000"/>
            </a:schemeClr>
          </a:solidFill>
          <a:round/>
        </a:ln>
        <a:effectLst/>
        <a:sp3d contourW="9525">
          <a:contourClr>
            <a:schemeClr val="tx1">
              <a:lumMod val="15000"/>
              <a:lumOff val="8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area3DChart>
        <c:grouping val="percentStacked"/>
        <c:varyColors val="0"/>
        <c:ser>
          <c:idx val="0"/>
          <c:order val="0"/>
          <c:tx>
            <c:strRef>
              <c:f>Sheet1!$C$3</c:f>
              <c:strCache>
                <c:ptCount val="1"/>
                <c:pt idx="0">
                  <c:v>Walk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cat>
            <c:strRef>
              <c:f>Sheet1!$B$4:$B$9</c:f>
              <c:strCache>
                <c:ptCount val="6"/>
                <c:pt idx="0">
                  <c:v>Year 7</c:v>
                </c:pt>
                <c:pt idx="1">
                  <c:v>Year 8</c:v>
                </c:pt>
                <c:pt idx="2">
                  <c:v>Year 9</c:v>
                </c:pt>
                <c:pt idx="3">
                  <c:v>Year 10</c:v>
                </c:pt>
                <c:pt idx="4">
                  <c:v>Year 11</c:v>
                </c:pt>
                <c:pt idx="5">
                  <c:v>Year 12</c:v>
                </c:pt>
              </c:strCache>
            </c:strRef>
          </c:cat>
          <c:val>
            <c:numRef>
              <c:f>Sheet1!$C$4:$C$9</c:f>
              <c:numCache>
                <c:formatCode>General</c:formatCode>
                <c:ptCount val="6"/>
                <c:pt idx="0">
                  <c:v>43.0</c:v>
                </c:pt>
                <c:pt idx="1">
                  <c:v>39.0</c:v>
                </c:pt>
                <c:pt idx="2">
                  <c:v>45.0</c:v>
                </c:pt>
                <c:pt idx="3">
                  <c:v>50.0</c:v>
                </c:pt>
                <c:pt idx="4">
                  <c:v>30.0</c:v>
                </c:pt>
                <c:pt idx="5">
                  <c:v>25.0</c:v>
                </c:pt>
              </c:numCache>
            </c:numRef>
          </c:val>
        </c:ser>
        <c:ser>
          <c:idx val="1"/>
          <c:order val="1"/>
          <c:tx>
            <c:strRef>
              <c:f>Sheet1!$D$3</c:f>
              <c:strCache>
                <c:ptCount val="1"/>
                <c:pt idx="0">
                  <c:v>Bus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cat>
            <c:strRef>
              <c:f>Sheet1!$B$4:$B$9</c:f>
              <c:strCache>
                <c:ptCount val="6"/>
                <c:pt idx="0">
                  <c:v>Year 7</c:v>
                </c:pt>
                <c:pt idx="1">
                  <c:v>Year 8</c:v>
                </c:pt>
                <c:pt idx="2">
                  <c:v>Year 9</c:v>
                </c:pt>
                <c:pt idx="3">
                  <c:v>Year 10</c:v>
                </c:pt>
                <c:pt idx="4">
                  <c:v>Year 11</c:v>
                </c:pt>
                <c:pt idx="5">
                  <c:v>Year 12</c:v>
                </c:pt>
              </c:strCache>
            </c:strRef>
          </c:cat>
          <c:val>
            <c:numRef>
              <c:f>Sheet1!$D$4:$D$9</c:f>
              <c:numCache>
                <c:formatCode>General</c:formatCode>
                <c:ptCount val="6"/>
                <c:pt idx="0">
                  <c:v>29.0</c:v>
                </c:pt>
                <c:pt idx="1">
                  <c:v>30.0</c:v>
                </c:pt>
                <c:pt idx="2">
                  <c:v>24.0</c:v>
                </c:pt>
                <c:pt idx="3">
                  <c:v>40.0</c:v>
                </c:pt>
                <c:pt idx="4">
                  <c:v>45.0</c:v>
                </c:pt>
                <c:pt idx="5">
                  <c:v>20.0</c:v>
                </c:pt>
              </c:numCache>
            </c:numRef>
          </c:val>
        </c:ser>
        <c:ser>
          <c:idx val="2"/>
          <c:order val="2"/>
          <c:tx>
            <c:strRef>
              <c:f>Sheet1!$E$3</c:f>
              <c:strCache>
                <c:ptCount val="1"/>
                <c:pt idx="0">
                  <c:v>Bike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cat>
            <c:strRef>
              <c:f>Sheet1!$B$4:$B$9</c:f>
              <c:strCache>
                <c:ptCount val="6"/>
                <c:pt idx="0">
                  <c:v>Year 7</c:v>
                </c:pt>
                <c:pt idx="1">
                  <c:v>Year 8</c:v>
                </c:pt>
                <c:pt idx="2">
                  <c:v>Year 9</c:v>
                </c:pt>
                <c:pt idx="3">
                  <c:v>Year 10</c:v>
                </c:pt>
                <c:pt idx="4">
                  <c:v>Year 11</c:v>
                </c:pt>
                <c:pt idx="5">
                  <c:v>Year 12</c:v>
                </c:pt>
              </c:strCache>
            </c:strRef>
          </c:cat>
          <c:val>
            <c:numRef>
              <c:f>Sheet1!$E$4:$E$9</c:f>
              <c:numCache>
                <c:formatCode>General</c:formatCode>
                <c:ptCount val="6"/>
                <c:pt idx="0">
                  <c:v>12.0</c:v>
                </c:pt>
                <c:pt idx="1">
                  <c:v>15.0</c:v>
                </c:pt>
                <c:pt idx="2">
                  <c:v>19.0</c:v>
                </c:pt>
                <c:pt idx="3">
                  <c:v>18.0</c:v>
                </c:pt>
                <c:pt idx="4">
                  <c:v>11.0</c:v>
                </c:pt>
                <c:pt idx="5">
                  <c:v>8.0</c:v>
                </c:pt>
              </c:numCache>
            </c:numRef>
          </c:val>
        </c:ser>
        <c:ser>
          <c:idx val="3"/>
          <c:order val="3"/>
          <c:tx>
            <c:strRef>
              <c:f>Sheet1!$F$3</c:f>
              <c:strCache>
                <c:ptCount val="1"/>
                <c:pt idx="0">
                  <c:v>Driven in car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cat>
            <c:strRef>
              <c:f>Sheet1!$B$4:$B$9</c:f>
              <c:strCache>
                <c:ptCount val="6"/>
                <c:pt idx="0">
                  <c:v>Year 7</c:v>
                </c:pt>
                <c:pt idx="1">
                  <c:v>Year 8</c:v>
                </c:pt>
                <c:pt idx="2">
                  <c:v>Year 9</c:v>
                </c:pt>
                <c:pt idx="3">
                  <c:v>Year 10</c:v>
                </c:pt>
                <c:pt idx="4">
                  <c:v>Year 11</c:v>
                </c:pt>
                <c:pt idx="5">
                  <c:v>Year 12</c:v>
                </c:pt>
              </c:strCache>
            </c:strRef>
          </c:cat>
          <c:val>
            <c:numRef>
              <c:f>Sheet1!$F$4:$F$9</c:f>
              <c:numCache>
                <c:formatCode>General</c:formatCode>
                <c:ptCount val="6"/>
                <c:pt idx="0">
                  <c:v>40.0</c:v>
                </c:pt>
                <c:pt idx="1">
                  <c:v>36.0</c:v>
                </c:pt>
                <c:pt idx="2">
                  <c:v>28.0</c:v>
                </c:pt>
                <c:pt idx="3">
                  <c:v>21.0</c:v>
                </c:pt>
                <c:pt idx="4">
                  <c:v>22.0</c:v>
                </c:pt>
                <c:pt idx="5">
                  <c:v>16.0</c:v>
                </c:pt>
              </c:numCache>
            </c:numRef>
          </c:val>
        </c:ser>
        <c:ser>
          <c:idx val="4"/>
          <c:order val="4"/>
          <c:tx>
            <c:strRef>
              <c:f>Sheet1!$G$3</c:f>
              <c:strCache>
                <c:ptCount val="1"/>
                <c:pt idx="0">
                  <c:v>Drive yourself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cat>
            <c:strRef>
              <c:f>Sheet1!$B$4:$B$9</c:f>
              <c:strCache>
                <c:ptCount val="6"/>
                <c:pt idx="0">
                  <c:v>Year 7</c:v>
                </c:pt>
                <c:pt idx="1">
                  <c:v>Year 8</c:v>
                </c:pt>
                <c:pt idx="2">
                  <c:v>Year 9</c:v>
                </c:pt>
                <c:pt idx="3">
                  <c:v>Year 10</c:v>
                </c:pt>
                <c:pt idx="4">
                  <c:v>Year 11</c:v>
                </c:pt>
                <c:pt idx="5">
                  <c:v>Year 12</c:v>
                </c:pt>
              </c:strCache>
            </c:strRef>
          </c:cat>
          <c:val>
            <c:numRef>
              <c:f>Sheet1!$G$4:$G$9</c:f>
              <c:numCache>
                <c:formatCode>General</c:formatCode>
                <c:ptCount val="6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1.0</c:v>
                </c:pt>
                <c:pt idx="4">
                  <c:v>12.0</c:v>
                </c:pt>
                <c:pt idx="5">
                  <c:v>32.0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5607480"/>
        <c:axId val="2135417064"/>
        <c:axId val="0"/>
      </c:area3DChart>
      <c:catAx>
        <c:axId val="2135607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5417064"/>
        <c:crosses val="autoZero"/>
        <c:auto val="1"/>
        <c:lblAlgn val="ctr"/>
        <c:lblOffset val="100"/>
        <c:noMultiLvlLbl val="0"/>
      </c:catAx>
      <c:valAx>
        <c:axId val="2135417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56074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Transport to School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120"/>
      <c:rAngAx val="0"/>
      <c:perspective val="30"/>
    </c:view3D>
    <c:floor>
      <c:thickness val="0"/>
      <c:spPr>
        <a:noFill/>
        <a:ln>
          <a:solidFill>
            <a:sysClr val="windowText" lastClr="000000"/>
          </a:solidFill>
        </a:ln>
        <a:effectLst/>
        <a:sp3d>
          <a:contourClr>
            <a:sysClr val="windowText" lastClr="000000"/>
          </a:contourClr>
        </a:sp3d>
      </c:spPr>
    </c:floor>
    <c:sideWall>
      <c:thickness val="0"/>
      <c:spPr>
        <a:noFill/>
        <a:ln>
          <a:solidFill>
            <a:sysClr val="windowText" lastClr="000000"/>
          </a:solidFill>
        </a:ln>
        <a:effectLst/>
        <a:sp3d>
          <a:contourClr>
            <a:sysClr val="windowText" lastClr="000000"/>
          </a:contourClr>
        </a:sp3d>
      </c:spPr>
    </c:sideWall>
    <c:backWall>
      <c:thickness val="0"/>
      <c:spPr>
        <a:noFill/>
        <a:ln>
          <a:solidFill>
            <a:sysClr val="windowText" lastClr="000000"/>
          </a:solidFill>
        </a:ln>
        <a:effectLst/>
        <a:sp3d>
          <a:contourClr>
            <a:sysClr val="windowText" lastClr="000000"/>
          </a:contourClr>
        </a:sp3d>
      </c:spPr>
    </c:backWall>
    <c:plotArea>
      <c:layout>
        <c:manualLayout>
          <c:layoutTarget val="inner"/>
          <c:xMode val="edge"/>
          <c:yMode val="edge"/>
          <c:x val="0.0279898218829517"/>
          <c:y val="0.128087380820746"/>
          <c:w val="0.800730700647152"/>
          <c:h val="0.721084004295855"/>
        </c:manualLayout>
      </c:layout>
      <c:line3DChart>
        <c:grouping val="standar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Year 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cat>
            <c:strRef>
              <c:f>Sheet1!$C$3:$G$3</c:f>
              <c:strCache>
                <c:ptCount val="5"/>
                <c:pt idx="0">
                  <c:v>Walk</c:v>
                </c:pt>
                <c:pt idx="1">
                  <c:v>Bus</c:v>
                </c:pt>
                <c:pt idx="2">
                  <c:v>Bike</c:v>
                </c:pt>
                <c:pt idx="3">
                  <c:v>Driven in car</c:v>
                </c:pt>
                <c:pt idx="4">
                  <c:v>Drive yourself</c:v>
                </c:pt>
              </c:strCache>
            </c:strRef>
          </c:cat>
          <c:val>
            <c:numRef>
              <c:f>Sheet1!$C$4:$G$4</c:f>
              <c:numCache>
                <c:formatCode>General</c:formatCode>
                <c:ptCount val="5"/>
                <c:pt idx="0">
                  <c:v>43.0</c:v>
                </c:pt>
                <c:pt idx="1">
                  <c:v>29.0</c:v>
                </c:pt>
                <c:pt idx="2">
                  <c:v>12.0</c:v>
                </c:pt>
                <c:pt idx="3">
                  <c:v>40.0</c:v>
                </c:pt>
                <c:pt idx="4">
                  <c:v>0.0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Sheet1!$B$5</c:f>
              <c:strCache>
                <c:ptCount val="1"/>
                <c:pt idx="0">
                  <c:v>Year 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cat>
            <c:strRef>
              <c:f>Sheet1!$C$3:$G$3</c:f>
              <c:strCache>
                <c:ptCount val="5"/>
                <c:pt idx="0">
                  <c:v>Walk</c:v>
                </c:pt>
                <c:pt idx="1">
                  <c:v>Bus</c:v>
                </c:pt>
                <c:pt idx="2">
                  <c:v>Bike</c:v>
                </c:pt>
                <c:pt idx="3">
                  <c:v>Driven in car</c:v>
                </c:pt>
                <c:pt idx="4">
                  <c:v>Drive yourself</c:v>
                </c:pt>
              </c:strCache>
            </c:strRef>
          </c:cat>
          <c:val>
            <c:numRef>
              <c:f>Sheet1!$C$5:$G$5</c:f>
              <c:numCache>
                <c:formatCode>General</c:formatCode>
                <c:ptCount val="5"/>
                <c:pt idx="0">
                  <c:v>39.0</c:v>
                </c:pt>
                <c:pt idx="1">
                  <c:v>30.0</c:v>
                </c:pt>
                <c:pt idx="2">
                  <c:v>15.0</c:v>
                </c:pt>
                <c:pt idx="3">
                  <c:v>36.0</c:v>
                </c:pt>
                <c:pt idx="4">
                  <c:v>0.0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Sheet1!$B$6</c:f>
              <c:strCache>
                <c:ptCount val="1"/>
                <c:pt idx="0">
                  <c:v>Year 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cat>
            <c:strRef>
              <c:f>Sheet1!$C$3:$G$3</c:f>
              <c:strCache>
                <c:ptCount val="5"/>
                <c:pt idx="0">
                  <c:v>Walk</c:v>
                </c:pt>
                <c:pt idx="1">
                  <c:v>Bus</c:v>
                </c:pt>
                <c:pt idx="2">
                  <c:v>Bike</c:v>
                </c:pt>
                <c:pt idx="3">
                  <c:v>Driven in car</c:v>
                </c:pt>
                <c:pt idx="4">
                  <c:v>Drive yourself</c:v>
                </c:pt>
              </c:strCache>
            </c:strRef>
          </c:cat>
          <c:val>
            <c:numRef>
              <c:f>Sheet1!$C$6:$G$6</c:f>
              <c:numCache>
                <c:formatCode>General</c:formatCode>
                <c:ptCount val="5"/>
                <c:pt idx="0">
                  <c:v>45.0</c:v>
                </c:pt>
                <c:pt idx="1">
                  <c:v>24.0</c:v>
                </c:pt>
                <c:pt idx="2">
                  <c:v>19.0</c:v>
                </c:pt>
                <c:pt idx="3">
                  <c:v>28.0</c:v>
                </c:pt>
                <c:pt idx="4">
                  <c:v>0.0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Sheet1!$B$7</c:f>
              <c:strCache>
                <c:ptCount val="1"/>
                <c:pt idx="0">
                  <c:v>Year 10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cat>
            <c:strRef>
              <c:f>Sheet1!$C$3:$G$3</c:f>
              <c:strCache>
                <c:ptCount val="5"/>
                <c:pt idx="0">
                  <c:v>Walk</c:v>
                </c:pt>
                <c:pt idx="1">
                  <c:v>Bus</c:v>
                </c:pt>
                <c:pt idx="2">
                  <c:v>Bike</c:v>
                </c:pt>
                <c:pt idx="3">
                  <c:v>Driven in car</c:v>
                </c:pt>
                <c:pt idx="4">
                  <c:v>Drive yourself</c:v>
                </c:pt>
              </c:strCache>
            </c:strRef>
          </c:cat>
          <c:val>
            <c:numRef>
              <c:f>Sheet1!$C$7:$G$7</c:f>
              <c:numCache>
                <c:formatCode>General</c:formatCode>
                <c:ptCount val="5"/>
                <c:pt idx="0">
                  <c:v>50.0</c:v>
                </c:pt>
                <c:pt idx="1">
                  <c:v>40.0</c:v>
                </c:pt>
                <c:pt idx="2">
                  <c:v>18.0</c:v>
                </c:pt>
                <c:pt idx="3">
                  <c:v>21.0</c:v>
                </c:pt>
                <c:pt idx="4">
                  <c:v>1.0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Sheet1!$B$8</c:f>
              <c:strCache>
                <c:ptCount val="1"/>
                <c:pt idx="0">
                  <c:v>Year 11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ysClr val="windowText" lastClr="000000"/>
              </a:solidFill>
            </a:ln>
            <a:effectLst/>
            <a:sp3d>
              <a:contourClr>
                <a:sysClr val="windowText" lastClr="000000"/>
              </a:contourClr>
            </a:sp3d>
          </c:spPr>
          <c:cat>
            <c:strRef>
              <c:f>Sheet1!$C$3:$G$3</c:f>
              <c:strCache>
                <c:ptCount val="5"/>
                <c:pt idx="0">
                  <c:v>Walk</c:v>
                </c:pt>
                <c:pt idx="1">
                  <c:v>Bus</c:v>
                </c:pt>
                <c:pt idx="2">
                  <c:v>Bike</c:v>
                </c:pt>
                <c:pt idx="3">
                  <c:v>Driven in car</c:v>
                </c:pt>
                <c:pt idx="4">
                  <c:v>Drive yourself</c:v>
                </c:pt>
              </c:strCache>
            </c:strRef>
          </c:cat>
          <c:val>
            <c:numRef>
              <c:f>Sheet1!$C$8:$G$8</c:f>
              <c:numCache>
                <c:formatCode>General</c:formatCode>
                <c:ptCount val="5"/>
                <c:pt idx="0">
                  <c:v>30.0</c:v>
                </c:pt>
                <c:pt idx="1">
                  <c:v>45.0</c:v>
                </c:pt>
                <c:pt idx="2">
                  <c:v>11.0</c:v>
                </c:pt>
                <c:pt idx="3">
                  <c:v>22.0</c:v>
                </c:pt>
                <c:pt idx="4">
                  <c:v>12.0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Sheet1!$B$9</c:f>
              <c:strCache>
                <c:ptCount val="1"/>
                <c:pt idx="0">
                  <c:v>Year 12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cat>
            <c:strRef>
              <c:f>Sheet1!$C$3:$G$3</c:f>
              <c:strCache>
                <c:ptCount val="5"/>
                <c:pt idx="0">
                  <c:v>Walk</c:v>
                </c:pt>
                <c:pt idx="1">
                  <c:v>Bus</c:v>
                </c:pt>
                <c:pt idx="2">
                  <c:v>Bike</c:v>
                </c:pt>
                <c:pt idx="3">
                  <c:v>Driven in car</c:v>
                </c:pt>
                <c:pt idx="4">
                  <c:v>Drive yourself</c:v>
                </c:pt>
              </c:strCache>
            </c:strRef>
          </c:cat>
          <c:val>
            <c:numRef>
              <c:f>Sheet1!$C$9:$G$9</c:f>
              <c:numCache>
                <c:formatCode>General</c:formatCode>
                <c:ptCount val="5"/>
                <c:pt idx="0">
                  <c:v>25.0</c:v>
                </c:pt>
                <c:pt idx="1">
                  <c:v>20.0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2228824"/>
        <c:axId val="-2143148904"/>
        <c:axId val="-2142954408"/>
      </c:line3DChart>
      <c:catAx>
        <c:axId val="2112228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3148904"/>
        <c:crossesAt val="0.0"/>
        <c:auto val="1"/>
        <c:lblAlgn val="ctr"/>
        <c:lblOffset val="100"/>
        <c:noMultiLvlLbl val="0"/>
      </c:catAx>
      <c:valAx>
        <c:axId val="-2143148904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2228824"/>
        <c:crosses val="autoZero"/>
        <c:crossBetween val="between"/>
      </c:valAx>
      <c:serAx>
        <c:axId val="-214295440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3148904"/>
        <c:crossesAt val="0.0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Transport</a:t>
            </a:r>
            <a:r>
              <a:rPr lang="en-US" baseline="0"/>
              <a:t> to School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Year 7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Sheet1!$C$3:$G$3</c:f>
              <c:strCache>
                <c:ptCount val="5"/>
                <c:pt idx="0">
                  <c:v>Walk</c:v>
                </c:pt>
                <c:pt idx="1">
                  <c:v>Bus</c:v>
                </c:pt>
                <c:pt idx="2">
                  <c:v>Bike</c:v>
                </c:pt>
                <c:pt idx="3">
                  <c:v>Driven in car</c:v>
                </c:pt>
                <c:pt idx="4">
                  <c:v>Drive yourself</c:v>
                </c:pt>
              </c:strCache>
            </c:strRef>
          </c:cat>
          <c:val>
            <c:numRef>
              <c:f>Sheet1!$C$4:$G$4</c:f>
              <c:numCache>
                <c:formatCode>General</c:formatCode>
                <c:ptCount val="5"/>
                <c:pt idx="0">
                  <c:v>43.0</c:v>
                </c:pt>
                <c:pt idx="1">
                  <c:v>29.0</c:v>
                </c:pt>
                <c:pt idx="2">
                  <c:v>12.0</c:v>
                </c:pt>
                <c:pt idx="3">
                  <c:v>40.0</c:v>
                </c:pt>
                <c:pt idx="4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Sheet1!$B$5</c:f>
              <c:strCache>
                <c:ptCount val="1"/>
                <c:pt idx="0">
                  <c:v>Year 8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Sheet1!$C$3:$G$3</c:f>
              <c:strCache>
                <c:ptCount val="5"/>
                <c:pt idx="0">
                  <c:v>Walk</c:v>
                </c:pt>
                <c:pt idx="1">
                  <c:v>Bus</c:v>
                </c:pt>
                <c:pt idx="2">
                  <c:v>Bike</c:v>
                </c:pt>
                <c:pt idx="3">
                  <c:v>Driven in car</c:v>
                </c:pt>
                <c:pt idx="4">
                  <c:v>Drive yourself</c:v>
                </c:pt>
              </c:strCache>
            </c:strRef>
          </c:cat>
          <c:val>
            <c:numRef>
              <c:f>Sheet1!$C$5:$G$5</c:f>
              <c:numCache>
                <c:formatCode>General</c:formatCode>
                <c:ptCount val="5"/>
                <c:pt idx="0">
                  <c:v>39.0</c:v>
                </c:pt>
                <c:pt idx="1">
                  <c:v>30.0</c:v>
                </c:pt>
                <c:pt idx="2">
                  <c:v>15.0</c:v>
                </c:pt>
                <c:pt idx="3">
                  <c:v>36.0</c:v>
                </c:pt>
                <c:pt idx="4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Sheet1!$B$6</c:f>
              <c:strCache>
                <c:ptCount val="1"/>
                <c:pt idx="0">
                  <c:v>Year 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Sheet1!$C$3:$G$3</c:f>
              <c:strCache>
                <c:ptCount val="5"/>
                <c:pt idx="0">
                  <c:v>Walk</c:v>
                </c:pt>
                <c:pt idx="1">
                  <c:v>Bus</c:v>
                </c:pt>
                <c:pt idx="2">
                  <c:v>Bike</c:v>
                </c:pt>
                <c:pt idx="3">
                  <c:v>Driven in car</c:v>
                </c:pt>
                <c:pt idx="4">
                  <c:v>Drive yourself</c:v>
                </c:pt>
              </c:strCache>
            </c:strRef>
          </c:cat>
          <c:val>
            <c:numRef>
              <c:f>Sheet1!$C$6:$G$6</c:f>
              <c:numCache>
                <c:formatCode>General</c:formatCode>
                <c:ptCount val="5"/>
                <c:pt idx="0">
                  <c:v>45.0</c:v>
                </c:pt>
                <c:pt idx="1">
                  <c:v>24.0</c:v>
                </c:pt>
                <c:pt idx="2">
                  <c:v>19.0</c:v>
                </c:pt>
                <c:pt idx="3">
                  <c:v>28.0</c:v>
                </c:pt>
                <c:pt idx="4">
                  <c:v>0.0</c:v>
                </c:pt>
              </c:numCache>
            </c:numRef>
          </c:val>
        </c:ser>
        <c:ser>
          <c:idx val="3"/>
          <c:order val="3"/>
          <c:tx>
            <c:strRef>
              <c:f>Sheet1!$B$7</c:f>
              <c:strCache>
                <c:ptCount val="1"/>
                <c:pt idx="0">
                  <c:v>Year 10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Sheet1!$C$3:$G$3</c:f>
              <c:strCache>
                <c:ptCount val="5"/>
                <c:pt idx="0">
                  <c:v>Walk</c:v>
                </c:pt>
                <c:pt idx="1">
                  <c:v>Bus</c:v>
                </c:pt>
                <c:pt idx="2">
                  <c:v>Bike</c:v>
                </c:pt>
                <c:pt idx="3">
                  <c:v>Driven in car</c:v>
                </c:pt>
                <c:pt idx="4">
                  <c:v>Drive yourself</c:v>
                </c:pt>
              </c:strCache>
            </c:strRef>
          </c:cat>
          <c:val>
            <c:numRef>
              <c:f>Sheet1!$C$7:$G$7</c:f>
              <c:numCache>
                <c:formatCode>General</c:formatCode>
                <c:ptCount val="5"/>
                <c:pt idx="0">
                  <c:v>50.0</c:v>
                </c:pt>
                <c:pt idx="1">
                  <c:v>40.0</c:v>
                </c:pt>
                <c:pt idx="2">
                  <c:v>18.0</c:v>
                </c:pt>
                <c:pt idx="3">
                  <c:v>21.0</c:v>
                </c:pt>
                <c:pt idx="4">
                  <c:v>1.0</c:v>
                </c:pt>
              </c:numCache>
            </c:numRef>
          </c:val>
        </c:ser>
        <c:ser>
          <c:idx val="4"/>
          <c:order val="4"/>
          <c:tx>
            <c:strRef>
              <c:f>Sheet1!$B$8</c:f>
              <c:strCache>
                <c:ptCount val="1"/>
                <c:pt idx="0">
                  <c:v>Year 11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Sheet1!$C$3:$G$3</c:f>
              <c:strCache>
                <c:ptCount val="5"/>
                <c:pt idx="0">
                  <c:v>Walk</c:v>
                </c:pt>
                <c:pt idx="1">
                  <c:v>Bus</c:v>
                </c:pt>
                <c:pt idx="2">
                  <c:v>Bike</c:v>
                </c:pt>
                <c:pt idx="3">
                  <c:v>Driven in car</c:v>
                </c:pt>
                <c:pt idx="4">
                  <c:v>Drive yourself</c:v>
                </c:pt>
              </c:strCache>
            </c:strRef>
          </c:cat>
          <c:val>
            <c:numRef>
              <c:f>Sheet1!$C$8:$G$8</c:f>
              <c:numCache>
                <c:formatCode>General</c:formatCode>
                <c:ptCount val="5"/>
                <c:pt idx="0">
                  <c:v>30.0</c:v>
                </c:pt>
                <c:pt idx="1">
                  <c:v>45.0</c:v>
                </c:pt>
                <c:pt idx="2">
                  <c:v>11.0</c:v>
                </c:pt>
                <c:pt idx="3">
                  <c:v>22.0</c:v>
                </c:pt>
                <c:pt idx="4">
                  <c:v>12.0</c:v>
                </c:pt>
              </c:numCache>
            </c:numRef>
          </c:val>
        </c:ser>
        <c:ser>
          <c:idx val="5"/>
          <c:order val="5"/>
          <c:tx>
            <c:strRef>
              <c:f>Sheet1!$B$9</c:f>
              <c:strCache>
                <c:ptCount val="1"/>
                <c:pt idx="0">
                  <c:v>Year 12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Sheet1!$C$3:$G$3</c:f>
              <c:strCache>
                <c:ptCount val="5"/>
                <c:pt idx="0">
                  <c:v>Walk</c:v>
                </c:pt>
                <c:pt idx="1">
                  <c:v>Bus</c:v>
                </c:pt>
                <c:pt idx="2">
                  <c:v>Bike</c:v>
                </c:pt>
                <c:pt idx="3">
                  <c:v>Driven in car</c:v>
                </c:pt>
                <c:pt idx="4">
                  <c:v>Drive yourself</c:v>
                </c:pt>
              </c:strCache>
            </c:strRef>
          </c:cat>
          <c:val>
            <c:numRef>
              <c:f>Sheet1!$C$9:$G$9</c:f>
              <c:numCache>
                <c:formatCode>General</c:formatCode>
                <c:ptCount val="5"/>
                <c:pt idx="0">
                  <c:v>25.0</c:v>
                </c:pt>
                <c:pt idx="1">
                  <c:v>20.0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5785160"/>
        <c:axId val="2135789976"/>
      </c:radarChart>
      <c:catAx>
        <c:axId val="2135785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5789976"/>
        <c:crosses val="autoZero"/>
        <c:auto val="1"/>
        <c:lblAlgn val="ctr"/>
        <c:lblOffset val="100"/>
        <c:noMultiLvlLbl val="0"/>
      </c:catAx>
      <c:valAx>
        <c:axId val="2135789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5785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0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BE901-295F-8A49-BABE-722C677D772D}" type="datetimeFigureOut">
              <a:rPr lang="en-US" smtClean="0"/>
              <a:t>13/06/17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5C95D-50D1-6244-BA80-80ED39619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9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B58C6-7D04-49E9-AEB0-8EBB12C98FFD}" type="datetimeFigureOut">
              <a:rPr lang="en-AU" smtClean="0"/>
              <a:t>13/06/17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B6E2-27A6-4D9F-98F2-50522C9E21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0534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B58C6-7D04-49E9-AEB0-8EBB12C98FFD}" type="datetimeFigureOut">
              <a:rPr lang="en-AU" smtClean="0"/>
              <a:t>13/06/17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B6E2-27A6-4D9F-98F2-50522C9E21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5394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B58C6-7D04-49E9-AEB0-8EBB12C98FFD}" type="datetimeFigureOut">
              <a:rPr lang="en-AU" smtClean="0"/>
              <a:t>13/06/17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B6E2-27A6-4D9F-98F2-50522C9E21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895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363636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63636"/>
                </a:solidFill>
              </a:defRPr>
            </a:lvl1pPr>
            <a:lvl2pPr>
              <a:defRPr>
                <a:solidFill>
                  <a:srgbClr val="363636"/>
                </a:solidFill>
              </a:defRPr>
            </a:lvl2pPr>
            <a:lvl3pPr>
              <a:defRPr>
                <a:solidFill>
                  <a:srgbClr val="363636"/>
                </a:solidFill>
              </a:defRPr>
            </a:lvl3pPr>
            <a:lvl4pPr>
              <a:defRPr>
                <a:solidFill>
                  <a:srgbClr val="363636"/>
                </a:solidFill>
              </a:defRPr>
            </a:lvl4pPr>
            <a:lvl5pPr>
              <a:defRPr>
                <a:solidFill>
                  <a:srgbClr val="36363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B58C6-7D04-49E9-AEB0-8EBB12C98FFD}" type="datetimeFigureOut">
              <a:rPr lang="en-AU" smtClean="0"/>
              <a:t>13/06/17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B6E2-27A6-4D9F-98F2-50522C9E2196}" type="slidenum">
              <a:rPr lang="en-AU" smtClean="0"/>
              <a:t>‹#›</a:t>
            </a:fld>
            <a:endParaRPr lang="en-AU"/>
          </a:p>
        </p:txBody>
      </p:sp>
      <p:sp>
        <p:nvSpPr>
          <p:cNvPr id="9" name="Rectangle 8"/>
          <p:cNvSpPr/>
          <p:nvPr userDrawn="1"/>
        </p:nvSpPr>
        <p:spPr>
          <a:xfrm>
            <a:off x="0" y="828675"/>
            <a:ext cx="838200" cy="342900"/>
          </a:xfrm>
          <a:prstGeom prst="rect">
            <a:avLst/>
          </a:prstGeom>
          <a:solidFill>
            <a:srgbClr val="EC1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24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B58C6-7D04-49E9-AEB0-8EBB12C98FFD}" type="datetimeFigureOut">
              <a:rPr lang="en-AU" smtClean="0"/>
              <a:t>13/06/17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B6E2-27A6-4D9F-98F2-50522C9E21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9085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B58C6-7D04-49E9-AEB0-8EBB12C98FFD}" type="datetimeFigureOut">
              <a:rPr lang="en-AU" smtClean="0"/>
              <a:t>13/06/17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B6E2-27A6-4D9F-98F2-50522C9E21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5701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B58C6-7D04-49E9-AEB0-8EBB12C98FFD}" type="datetimeFigureOut">
              <a:rPr lang="en-AU" smtClean="0"/>
              <a:t>13/06/17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B6E2-27A6-4D9F-98F2-50522C9E21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3185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B58C6-7D04-49E9-AEB0-8EBB12C98FFD}" type="datetimeFigureOut">
              <a:rPr lang="en-AU" smtClean="0"/>
              <a:t>13/06/17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B6E2-27A6-4D9F-98F2-50522C9E21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7142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B58C6-7D04-49E9-AEB0-8EBB12C98FFD}" type="datetimeFigureOut">
              <a:rPr lang="en-AU" smtClean="0"/>
              <a:t>13/06/17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B6E2-27A6-4D9F-98F2-50522C9E21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3863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B58C6-7D04-49E9-AEB0-8EBB12C98FFD}" type="datetimeFigureOut">
              <a:rPr lang="en-AU" smtClean="0"/>
              <a:t>13/06/17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B6E2-27A6-4D9F-98F2-50522C9E21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8332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B58C6-7D04-49E9-AEB0-8EBB12C98FFD}" type="datetimeFigureOut">
              <a:rPr lang="en-AU" smtClean="0"/>
              <a:t>13/06/17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B6E2-27A6-4D9F-98F2-50522C9E21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8289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B58C6-7D04-49E9-AEB0-8EBB12C98FFD}" type="datetimeFigureOut">
              <a:rPr lang="en-AU" smtClean="0"/>
              <a:t>13/06/17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9B6E2-27A6-4D9F-98F2-50522C9E21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359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D3201B7-67DD-4DF0-84A9-E473F9C74BBC" descr="0EA43C2C-9F42-4ACB-8EBF-E909852574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52" y="609796"/>
            <a:ext cx="1739895" cy="163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399167" y="1541148"/>
            <a:ext cx="9120332" cy="150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200"/>
              </a:spcAft>
            </a:pPr>
            <a:r>
              <a:rPr lang="en-US" sz="4800" b="1" kern="1400" dirty="0" smtClean="0">
                <a:latin typeface="Cambria" charset="0"/>
                <a:ea typeface="Cambria" charset="0"/>
                <a:cs typeface="Cambria" charset="0"/>
              </a:rPr>
              <a:t>Better </a:t>
            </a:r>
            <a:r>
              <a:rPr lang="en-US" sz="4800" b="1" kern="1400" dirty="0">
                <a:latin typeface="Cambria" charset="0"/>
                <a:ea typeface="Cambria" charset="0"/>
                <a:cs typeface="Cambria" charset="0"/>
              </a:rPr>
              <a:t>data, better hospitals</a:t>
            </a:r>
            <a:endParaRPr lang="en-AU" sz="4800" b="1" kern="1400" dirty="0">
              <a:latin typeface="Cambria" charset="0"/>
              <a:ea typeface="Cambria" charset="0"/>
              <a:cs typeface="Cambri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918" y="5198205"/>
            <a:ext cx="2210483" cy="139923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959333" y="5417354"/>
            <a:ext cx="4384374" cy="1027287"/>
            <a:chOff x="6959333" y="5417354"/>
            <a:chExt cx="4384374" cy="102728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6420" y="5417354"/>
              <a:ext cx="1027287" cy="1027287"/>
            </a:xfrm>
            <a:prstGeom prst="rect">
              <a:avLst/>
            </a:prstGeom>
          </p:spPr>
        </p:pic>
        <p:pic>
          <p:nvPicPr>
            <p:cNvPr id="1029" name="A2EF28E6-1E40-4C64-9D3B-77C959F01380" descr="A6B8FD6E-E9AE-4584-B739-45136F87BC0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7081" y="5503198"/>
              <a:ext cx="789145" cy="789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Straight Connector 16"/>
            <p:cNvCxnSpPr/>
            <p:nvPr/>
          </p:nvCxnSpPr>
          <p:spPr>
            <a:xfrm flipH="1">
              <a:off x="6959333" y="6438150"/>
              <a:ext cx="4268961" cy="6491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6959333" y="3092058"/>
            <a:ext cx="5232667" cy="1200150"/>
          </a:xfrm>
          <a:prstGeom prst="rect">
            <a:avLst/>
          </a:prstGeom>
          <a:solidFill>
            <a:srgbClr val="EC1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63636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7087920" y="3181735"/>
            <a:ext cx="9120332" cy="150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r>
              <a:rPr lang="en-US" sz="3200" b="1" kern="1400" dirty="0" smtClean="0">
                <a:solidFill>
                  <a:schemeClr val="bg1"/>
                </a:solidFill>
                <a:latin typeface="Candara" charset="0"/>
                <a:ea typeface="Candara" charset="0"/>
                <a:cs typeface="Candara" charset="0"/>
              </a:rPr>
              <a:t>Activity 3: Difficult to easy</a:t>
            </a:r>
            <a:endParaRPr lang="en-AU" sz="3200" b="1" kern="1400" dirty="0" smtClean="0">
              <a:solidFill>
                <a:schemeClr val="bg1"/>
              </a:solidFill>
              <a:effectLst/>
              <a:latin typeface="Candara" charset="0"/>
              <a:ea typeface="Candara" charset="0"/>
              <a:cs typeface="Candara" charset="0"/>
            </a:endParaRPr>
          </a:p>
          <a:p>
            <a:pPr>
              <a:spcAft>
                <a:spcPts val="1200"/>
              </a:spcAft>
            </a:pPr>
            <a:r>
              <a:rPr lang="en-US" sz="3200" kern="1400" dirty="0" smtClean="0">
                <a:solidFill>
                  <a:schemeClr val="bg1"/>
                </a:solidFill>
                <a:latin typeface="Candara" charset="0"/>
                <a:ea typeface="Candara" charset="0"/>
                <a:cs typeface="Candara" charset="0"/>
              </a:rPr>
              <a:t>Which graph is best?</a:t>
            </a:r>
            <a:endParaRPr lang="en-AU" sz="3200" kern="1400" dirty="0">
              <a:solidFill>
                <a:schemeClr val="bg1"/>
              </a:solidFill>
              <a:effectLst/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346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times for those leaving the ED</a:t>
            </a:r>
            <a:endParaRPr lang="en-US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1" y="1690688"/>
            <a:ext cx="8329612" cy="5138154"/>
          </a:xfrm>
        </p:spPr>
      </p:pic>
    </p:spTree>
    <p:extLst>
      <p:ext uri="{BB962C8B-B14F-4D97-AF65-F5344CB8AC3E}">
        <p14:creationId xmlns:p14="http://schemas.microsoft.com/office/powerpoint/2010/main" val="696422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488" y="350837"/>
            <a:ext cx="10515600" cy="1325563"/>
          </a:xfrm>
        </p:spPr>
        <p:txBody>
          <a:bodyPr/>
          <a:lstStyle/>
          <a:p>
            <a:r>
              <a:rPr lang="en-US" dirty="0" smtClean="0"/>
              <a:t>Admission times for the </a:t>
            </a:r>
            <a:r>
              <a:rPr lang="en-US" dirty="0" smtClean="0"/>
              <a:t>ED</a:t>
            </a:r>
            <a:endParaRPr lang="en-US" dirty="0"/>
          </a:p>
        </p:txBody>
      </p:sp>
      <p:pic>
        <p:nvPicPr>
          <p:cNvPr id="6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71613"/>
            <a:ext cx="10120313" cy="4914900"/>
          </a:xfrm>
        </p:spPr>
      </p:pic>
    </p:spTree>
    <p:extLst>
      <p:ext uri="{BB962C8B-B14F-4D97-AF65-F5344CB8AC3E}">
        <p14:creationId xmlns:p14="http://schemas.microsoft.com/office/powerpoint/2010/main" val="993333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D3201B7-67DD-4DF0-84A9-E473F9C74BBC" descr="0EA43C2C-9F42-4ACB-8EBF-E909852574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8" y="381196"/>
            <a:ext cx="1739895" cy="163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900552" y="1327896"/>
            <a:ext cx="8587150" cy="936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r>
              <a:rPr lang="en-US" sz="5100" b="1" kern="1400" dirty="0" smtClean="0">
                <a:solidFill>
                  <a:srgbClr val="354F5F"/>
                </a:solidFill>
                <a:effectLst/>
                <a:latin typeface="Candara" charset="0"/>
                <a:ea typeface="Candara" charset="0"/>
                <a:cs typeface="Candara" charset="0"/>
              </a:rPr>
              <a:t>Investigating the </a:t>
            </a:r>
            <a:r>
              <a:rPr lang="en-US" sz="5100" b="1" kern="1400" dirty="0" err="1" smtClean="0">
                <a:solidFill>
                  <a:srgbClr val="354F5F"/>
                </a:solidFill>
                <a:effectLst/>
                <a:latin typeface="Candara" charset="0"/>
                <a:ea typeface="Candara" charset="0"/>
                <a:cs typeface="Candara" charset="0"/>
              </a:rPr>
              <a:t>Maths</a:t>
            </a:r>
            <a:r>
              <a:rPr lang="en-US" sz="5100" b="1" kern="1400" dirty="0" smtClean="0">
                <a:solidFill>
                  <a:srgbClr val="354F5F"/>
                </a:solidFill>
                <a:effectLst/>
                <a:latin typeface="Candara" charset="0"/>
                <a:ea typeface="Candara" charset="0"/>
                <a:cs typeface="Candara" charset="0"/>
              </a:rPr>
              <a:t> Inside</a:t>
            </a:r>
            <a:endParaRPr lang="en-AU" sz="5100" b="1" kern="1400" dirty="0" smtClean="0">
              <a:solidFill>
                <a:srgbClr val="354F5F"/>
              </a:solidFill>
              <a:effectLst/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900552" y="2545703"/>
            <a:ext cx="8315136" cy="4169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r>
              <a:rPr lang="en-AU" kern="1400" dirty="0" smtClean="0">
                <a:solidFill>
                  <a:srgbClr val="354F5F"/>
                </a:solidFill>
                <a:latin typeface="Candara" charset="0"/>
                <a:ea typeface="Candara" charset="0"/>
                <a:cs typeface="Candara" charset="0"/>
              </a:rPr>
              <a:t>Maths </a:t>
            </a:r>
            <a:r>
              <a:rPr lang="en-AU" kern="1400" dirty="0">
                <a:solidFill>
                  <a:srgbClr val="354F5F"/>
                </a:solidFill>
                <a:latin typeface="Candara" charset="0"/>
                <a:ea typeface="Candara" charset="0"/>
                <a:cs typeface="Candara" charset="0"/>
              </a:rPr>
              <a:t>Inside is a project led by University of Technology Sydney, and funded by the Commonwealth Department of Education and Training under the Australian Maths and Science Partnership Program.</a:t>
            </a:r>
          </a:p>
          <a:p>
            <a:pPr>
              <a:spcAft>
                <a:spcPts val="0"/>
              </a:spcAft>
            </a:pPr>
            <a:endParaRPr lang="en-AU" kern="1400" dirty="0" smtClean="0">
              <a:solidFill>
                <a:srgbClr val="354F5F"/>
              </a:solidFill>
              <a:latin typeface="Candara" charset="0"/>
              <a:ea typeface="Candara" charset="0"/>
              <a:cs typeface="Candara" charset="0"/>
            </a:endParaRPr>
          </a:p>
          <a:p>
            <a:pPr>
              <a:spcAft>
                <a:spcPts val="0"/>
              </a:spcAft>
            </a:pPr>
            <a:r>
              <a:rPr lang="en-AU" kern="1400" dirty="0" smtClean="0">
                <a:solidFill>
                  <a:srgbClr val="354F5F"/>
                </a:solidFill>
                <a:latin typeface="Candara" charset="0"/>
                <a:ea typeface="Candara" charset="0"/>
                <a:cs typeface="Candara" charset="0"/>
              </a:rPr>
              <a:t>The </a:t>
            </a:r>
            <a:r>
              <a:rPr lang="en-AU" kern="1400" dirty="0">
                <a:solidFill>
                  <a:srgbClr val="354F5F"/>
                </a:solidFill>
                <a:latin typeface="Candara" charset="0"/>
                <a:ea typeface="Candara" charset="0"/>
                <a:cs typeface="Candara" charset="0"/>
              </a:rPr>
              <a:t>aim of Maths Inside is to increase engagement of secondary school students </a:t>
            </a:r>
            <a:r>
              <a:rPr lang="en-AU" kern="1400" dirty="0" smtClean="0">
                <a:solidFill>
                  <a:srgbClr val="354F5F"/>
                </a:solidFill>
                <a:latin typeface="Candara" charset="0"/>
                <a:ea typeface="Candara" charset="0"/>
                <a:cs typeface="Candara" charset="0"/>
              </a:rPr>
              <a:t/>
            </a:r>
            <a:br>
              <a:rPr lang="en-AU" kern="1400" dirty="0" smtClean="0">
                <a:solidFill>
                  <a:srgbClr val="354F5F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en-AU" kern="1400" dirty="0" smtClean="0">
                <a:solidFill>
                  <a:srgbClr val="354F5F"/>
                </a:solidFill>
                <a:latin typeface="Candara" charset="0"/>
                <a:ea typeface="Candara" charset="0"/>
                <a:cs typeface="Candara" charset="0"/>
              </a:rPr>
              <a:t>in </a:t>
            </a:r>
            <a:r>
              <a:rPr lang="en-AU" kern="1400" dirty="0">
                <a:solidFill>
                  <a:srgbClr val="354F5F"/>
                </a:solidFill>
                <a:latin typeface="Candara" charset="0"/>
                <a:ea typeface="Candara" charset="0"/>
                <a:cs typeface="Candara" charset="0"/>
              </a:rPr>
              <a:t>mathematics, by using rich tasks that show the ways it is used in real world applications. To find out more about this project and other AMSPP resources, </a:t>
            </a:r>
            <a:r>
              <a:rPr lang="en-AU" kern="1400" dirty="0" smtClean="0">
                <a:solidFill>
                  <a:srgbClr val="354F5F"/>
                </a:solidFill>
                <a:latin typeface="Candara" charset="0"/>
                <a:ea typeface="Candara" charset="0"/>
                <a:cs typeface="Candara" charset="0"/>
              </a:rPr>
              <a:t/>
            </a:r>
            <a:br>
              <a:rPr lang="en-AU" kern="1400" dirty="0" smtClean="0">
                <a:solidFill>
                  <a:srgbClr val="354F5F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en-AU" kern="1400" dirty="0" smtClean="0">
                <a:solidFill>
                  <a:srgbClr val="354F5F"/>
                </a:solidFill>
                <a:latin typeface="Candara" charset="0"/>
                <a:ea typeface="Candara" charset="0"/>
                <a:cs typeface="Candara" charset="0"/>
              </a:rPr>
              <a:t>please </a:t>
            </a:r>
            <a:r>
              <a:rPr lang="en-AU" kern="1400" dirty="0">
                <a:solidFill>
                  <a:srgbClr val="354F5F"/>
                </a:solidFill>
                <a:latin typeface="Candara" charset="0"/>
                <a:ea typeface="Candara" charset="0"/>
                <a:cs typeface="Candara" charset="0"/>
              </a:rPr>
              <a:t>go to </a:t>
            </a:r>
            <a:r>
              <a:rPr lang="en-AU" kern="1400" dirty="0" smtClean="0">
                <a:solidFill>
                  <a:srgbClr val="354F5F"/>
                </a:solidFill>
                <a:latin typeface="Candara" charset="0"/>
                <a:ea typeface="Candara" charset="0"/>
                <a:cs typeface="Candara" charset="0"/>
              </a:rPr>
              <a:t>http://</a:t>
            </a:r>
            <a:r>
              <a:rPr lang="en-AU" kern="1400" dirty="0" err="1" smtClean="0">
                <a:solidFill>
                  <a:srgbClr val="354F5F"/>
                </a:solidFill>
                <a:latin typeface="Candara" charset="0"/>
                <a:ea typeface="Candara" charset="0"/>
                <a:cs typeface="Candara" charset="0"/>
              </a:rPr>
              <a:t>dimensions.aamt.edu.au</a:t>
            </a:r>
            <a:endParaRPr lang="en-AU" kern="1400" dirty="0" smtClean="0">
              <a:solidFill>
                <a:srgbClr val="354F5F"/>
              </a:solidFill>
              <a:latin typeface="Candara" charset="0"/>
              <a:ea typeface="Candara" charset="0"/>
              <a:cs typeface="Candara" charset="0"/>
            </a:endParaRPr>
          </a:p>
          <a:p>
            <a:pPr>
              <a:spcAft>
                <a:spcPts val="0"/>
              </a:spcAft>
            </a:pPr>
            <a:endParaRPr lang="en-US" kern="1400" dirty="0">
              <a:solidFill>
                <a:srgbClr val="354F5F"/>
              </a:solidFill>
              <a:latin typeface="Candara" charset="0"/>
              <a:ea typeface="Candara" charset="0"/>
              <a:cs typeface="Candara" charset="0"/>
            </a:endParaRPr>
          </a:p>
          <a:p>
            <a:pPr>
              <a:spcAft>
                <a:spcPts val="0"/>
              </a:spcAft>
            </a:pPr>
            <a:r>
              <a:rPr lang="en-AU" kern="1400" dirty="0">
                <a:solidFill>
                  <a:srgbClr val="354F5F"/>
                </a:solidFill>
                <a:latin typeface="Candara" charset="0"/>
                <a:ea typeface="Candara" charset="0"/>
                <a:cs typeface="Candara" charset="0"/>
              </a:rPr>
              <a:t>© Maths Inside 2016 except where otherwise indicated. This document may be </a:t>
            </a:r>
            <a:r>
              <a:rPr lang="en-AU" kern="1400" dirty="0" smtClean="0">
                <a:solidFill>
                  <a:srgbClr val="354F5F"/>
                </a:solidFill>
                <a:latin typeface="Candara" charset="0"/>
                <a:ea typeface="Candara" charset="0"/>
                <a:cs typeface="Candara" charset="0"/>
              </a:rPr>
              <a:t/>
            </a:r>
            <a:br>
              <a:rPr lang="en-AU" kern="1400" dirty="0" smtClean="0">
                <a:solidFill>
                  <a:srgbClr val="354F5F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en-AU" kern="1400" dirty="0" smtClean="0">
                <a:solidFill>
                  <a:srgbClr val="354F5F"/>
                </a:solidFill>
                <a:latin typeface="Candara" charset="0"/>
                <a:ea typeface="Candara" charset="0"/>
                <a:cs typeface="Candara" charset="0"/>
              </a:rPr>
              <a:t>used</a:t>
            </a:r>
            <a:r>
              <a:rPr lang="en-AU" kern="1400" dirty="0">
                <a:solidFill>
                  <a:srgbClr val="354F5F"/>
                </a:solidFill>
                <a:latin typeface="Candara" charset="0"/>
                <a:ea typeface="Candara" charset="0"/>
                <a:cs typeface="Candara" charset="0"/>
              </a:rPr>
              <a:t>, reproduced, communicated and adapted free of charge for non-commercial educational purposes provided all acknowledgements associated with the material are retained. Maths Inside is a UTS project in collaboration with CSIRO and AAMT.</a:t>
            </a:r>
          </a:p>
          <a:p>
            <a:pPr>
              <a:spcAft>
                <a:spcPts val="0"/>
              </a:spcAft>
            </a:pPr>
            <a:endParaRPr lang="en-AU" kern="1400" dirty="0">
              <a:solidFill>
                <a:srgbClr val="354F5F"/>
              </a:solidFill>
              <a:latin typeface="Candara" charset="0"/>
              <a:ea typeface="Candara" charset="0"/>
              <a:cs typeface="Candara" charset="0"/>
            </a:endParaRPr>
          </a:p>
          <a:p>
            <a:pPr>
              <a:spcAft>
                <a:spcPts val="0"/>
              </a:spcAft>
            </a:pPr>
            <a:endParaRPr lang="en-AU" kern="1400" dirty="0">
              <a:solidFill>
                <a:srgbClr val="354F5F"/>
              </a:solidFill>
              <a:effectLst/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174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912" y="350837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363636"/>
                </a:solidFill>
                <a:latin typeface="Calibri" charset="0"/>
                <a:ea typeface="Calibri" charset="0"/>
                <a:cs typeface="Calibri" charset="0"/>
              </a:rPr>
              <a:t>Clustered column graph</a:t>
            </a:r>
            <a:endParaRPr lang="en-US" dirty="0">
              <a:solidFill>
                <a:srgbClr val="36363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4777969"/>
              </p:ext>
            </p:extLst>
          </p:nvPr>
        </p:nvGraphicFramePr>
        <p:xfrm>
          <a:off x="838200" y="1690688"/>
          <a:ext cx="10515600" cy="448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8359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71513"/>
            <a:ext cx="10515600" cy="6762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Pie graph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927776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2145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Stacked area graph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050419"/>
              </p:ext>
            </p:extLst>
          </p:nvPr>
        </p:nvGraphicFramePr>
        <p:xfrm>
          <a:off x="995363" y="1690688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0541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0837"/>
            <a:ext cx="10515600" cy="1325563"/>
          </a:xfrm>
        </p:spPr>
        <p:txBody>
          <a:bodyPr/>
          <a:lstStyle/>
          <a:p>
            <a:r>
              <a:rPr lang="en-US" dirty="0" smtClean="0"/>
              <a:t>Heat-map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5348365"/>
              </p:ext>
            </p:extLst>
          </p:nvPr>
        </p:nvGraphicFramePr>
        <p:xfrm>
          <a:off x="966789" y="1690688"/>
          <a:ext cx="10515597" cy="4589463"/>
        </p:xfrm>
        <a:graphic>
          <a:graphicData uri="http://schemas.openxmlformats.org/drawingml/2006/table">
            <a:tbl>
              <a:tblPr/>
              <a:tblGrid>
                <a:gridCol w="1788574"/>
                <a:gridCol w="1723519"/>
                <a:gridCol w="1750876"/>
                <a:gridCol w="1750876"/>
                <a:gridCol w="1750876"/>
                <a:gridCol w="1750876"/>
              </a:tblGrid>
              <a:tr h="795507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Year level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Walk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Bus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Bike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Driven in car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Drive yourself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326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Year 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B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5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A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632326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Year 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E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A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D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632326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Year 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2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3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632326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Year 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A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BF7B"/>
                    </a:solidFill>
                  </a:tcPr>
                </a:tc>
              </a:tr>
              <a:tr h="632326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Year 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A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2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57F"/>
                    </a:solidFill>
                  </a:tcPr>
                </a:tc>
              </a:tr>
              <a:tr h="632326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Year 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5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D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D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07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535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3-D line graph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233295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183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0837"/>
            <a:ext cx="10515600" cy="1325563"/>
          </a:xfrm>
        </p:spPr>
        <p:txBody>
          <a:bodyPr/>
          <a:lstStyle/>
          <a:p>
            <a:r>
              <a:rPr lang="en-US" dirty="0" smtClean="0"/>
              <a:t>Radar graph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5544102"/>
              </p:ext>
            </p:extLst>
          </p:nvPr>
        </p:nvGraphicFramePr>
        <p:xfrm>
          <a:off x="981075" y="1690688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8579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Make your own heat-map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180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Completed heat-map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755233"/>
              </p:ext>
            </p:extLst>
          </p:nvPr>
        </p:nvGraphicFramePr>
        <p:xfrm>
          <a:off x="1000117" y="1422791"/>
          <a:ext cx="10353683" cy="5184874"/>
        </p:xfrm>
        <a:graphic>
          <a:graphicData uri="http://schemas.openxmlformats.org/drawingml/2006/table">
            <a:tbl>
              <a:tblPr/>
              <a:tblGrid>
                <a:gridCol w="431328"/>
                <a:gridCol w="349430"/>
                <a:gridCol w="349430"/>
                <a:gridCol w="349430"/>
                <a:gridCol w="370709"/>
                <a:gridCol w="328151"/>
                <a:gridCol w="349430"/>
                <a:gridCol w="349430"/>
                <a:gridCol w="349430"/>
                <a:gridCol w="349430"/>
                <a:gridCol w="349430"/>
                <a:gridCol w="349430"/>
                <a:gridCol w="349430"/>
                <a:gridCol w="349430"/>
                <a:gridCol w="349430"/>
                <a:gridCol w="349430"/>
                <a:gridCol w="349430"/>
                <a:gridCol w="349430"/>
                <a:gridCol w="349430"/>
                <a:gridCol w="349430"/>
                <a:gridCol w="349430"/>
                <a:gridCol w="349430"/>
                <a:gridCol w="349430"/>
                <a:gridCol w="349430"/>
                <a:gridCol w="349430"/>
                <a:gridCol w="349430"/>
                <a:gridCol w="487745"/>
                <a:gridCol w="349430"/>
                <a:gridCol w="349430"/>
              </a:tblGrid>
              <a:tr h="217999"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AU" sz="12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Daily hospital admissions March 2008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102"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939"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Hour of day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AU" sz="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Daily Total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102"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01-Mar-08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B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Saturday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</a:tr>
              <a:tr h="149102"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02-Mar-08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B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B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B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B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Sunday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2C77C"/>
                    </a:solidFill>
                  </a:tcPr>
                </a:tc>
              </a:tr>
              <a:tr h="149102"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03-Mar-08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Monday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D07E"/>
                    </a:solidFill>
                  </a:tcPr>
                </a:tc>
              </a:tr>
              <a:tr h="149102"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04-Mar-08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B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A7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B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B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Tuesday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D980"/>
                    </a:solidFill>
                  </a:tcPr>
                </a:tc>
              </a:tr>
              <a:tr h="149102"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05-Mar-08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B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Wednesday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282"/>
                    </a:solidFill>
                  </a:tcPr>
                </a:tc>
              </a:tr>
              <a:tr h="204774"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06-Mar-08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A7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A7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A7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Thursday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</a:tr>
              <a:tr h="149102"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07-Mar-08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A7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B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Friday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280"/>
                    </a:solidFill>
                  </a:tcPr>
                </a:tc>
              </a:tr>
              <a:tr h="149102"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08-Mar-08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B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B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Saturday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87B"/>
                    </a:solidFill>
                  </a:tcPr>
                </a:tc>
              </a:tr>
              <a:tr h="149102"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09-Mar-08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Sunday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D75"/>
                    </a:solidFill>
                  </a:tcPr>
                </a:tc>
              </a:tr>
              <a:tr h="149102"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10-Mar-08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Monday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370"/>
                    </a:solidFill>
                  </a:tcPr>
                </a:tc>
              </a:tr>
              <a:tr h="149102"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11-Mar-08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B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B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Tuesday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</a:tr>
              <a:tr h="149102"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12-Mar-08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A7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B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Wednesday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102"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13-Mar-08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B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B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B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B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B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Thursday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102"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14-Mar-08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B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A7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Friday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102"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15-Mar-08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B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Saturday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102"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16-Mar-08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B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Sunday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102"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17-Mar-08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B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B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A7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B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Monday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102"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18-Mar-08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B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B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B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Tuesday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102"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19-Mar-08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B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B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Wednesday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102"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20-Mar-08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B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B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Thursday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102"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21-Mar-08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B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A7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Friday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102"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22-Mar-08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A7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Saturday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102"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23-Mar-08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B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Sunday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102"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24-Mar-08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B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B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Monday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102"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25-Mar-08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Tuesday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102"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26-Mar-08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Wednesday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102"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27-Mar-08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A7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B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Thursday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102"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28-Mar-08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A7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B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Friday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102"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29-Mar-08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B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Saturday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102"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30-Mar-08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B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Sunday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102"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31-Mar-08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Monday</a:t>
                      </a: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6" marR="5546" marT="55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9712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403</Words>
  <Application>Microsoft Macintosh PowerPoint</Application>
  <PresentationFormat>Custom</PresentationFormat>
  <Paragraphs>212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Clustered column graph</vt:lpstr>
      <vt:lpstr>Pie graph</vt:lpstr>
      <vt:lpstr>Stacked area graph</vt:lpstr>
      <vt:lpstr>Heat-map</vt:lpstr>
      <vt:lpstr>3-D line graph</vt:lpstr>
      <vt:lpstr>Radar graph</vt:lpstr>
      <vt:lpstr>Stop here</vt:lpstr>
      <vt:lpstr>Completed heat-map</vt:lpstr>
      <vt:lpstr>Treatment times for those leaving the ED</vt:lpstr>
      <vt:lpstr>Admission times for the ED</vt:lpstr>
      <vt:lpstr>PowerPoint Presentation</vt:lpstr>
    </vt:vector>
  </TitlesOfParts>
  <Company>CSIRO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Flynn, Bill (Services, Adelaide K. Ave)</dc:creator>
  <cp:lastModifiedBy>AAMT</cp:lastModifiedBy>
  <cp:revision>26</cp:revision>
  <dcterms:created xsi:type="dcterms:W3CDTF">2016-11-10T03:08:39Z</dcterms:created>
  <dcterms:modified xsi:type="dcterms:W3CDTF">2017-06-13T01:33:54Z</dcterms:modified>
</cp:coreProperties>
</file>