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Default Extension="emf" ContentType="image/x-emf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notesSlides/notesSlide9.xml" ContentType="application/vnd.openxmlformats-officedocument.presentationml.notesSlide+xml"/>
  <Override PartName="/ppt/notesSlides/notesSlide16.xml" ContentType="application/vnd.openxmlformats-officedocument.presentationml.notes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2.xml" ContentType="application/vnd.openxmlformats-officedocument.presentationml.notesSlide+xml"/>
  <Default Extension="jpeg" ContentType="image/jpeg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Default Extension="xml" ContentType="application/xml"/>
  <Override PartName="/ppt/slides/slide19.xml" ContentType="application/vnd.openxmlformats-officedocument.presentationml.slide+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17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Default Extension="vml" ContentType="application/vnd.openxmlformats-officedocument.vmlDrawing"/>
  <Override PartName="/ppt/slides/slide3.xml" ContentType="application/vnd.openxmlformats-officedocument.presentationml.slide+xml"/>
  <Override PartName="/ppt/notesSlides/notesSlide14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s/slide20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19.xml" ContentType="application/vnd.openxmlformats-officedocument.presentationml.notes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23"/>
  </p:notesMasterIdLst>
  <p:sldIdLst>
    <p:sldId id="285" r:id="rId2"/>
    <p:sldId id="302" r:id="rId3"/>
    <p:sldId id="288" r:id="rId4"/>
    <p:sldId id="284" r:id="rId5"/>
    <p:sldId id="306" r:id="rId6"/>
    <p:sldId id="307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5" r:id="rId16"/>
    <p:sldId id="286" r:id="rId17"/>
    <p:sldId id="289" r:id="rId18"/>
    <p:sldId id="292" r:id="rId19"/>
    <p:sldId id="308" r:id="rId20"/>
    <p:sldId id="309" r:id="rId21"/>
    <p:sldId id="29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8000"/>
    <a:srgbClr val="E3A7FF"/>
    <a:srgbClr val="D384CA"/>
  </p:clrMru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Comments="0">
  <p:normalViewPr>
    <p:restoredLeft sz="13466" autoAdjust="0"/>
    <p:restoredTop sz="94660"/>
  </p:normalViewPr>
  <p:slideViewPr>
    <p:cSldViewPr snapToObjects="1">
      <p:cViewPr varScale="1">
        <p:scale>
          <a:sx n="85" d="100"/>
          <a:sy n="85" d="100"/>
        </p:scale>
        <p:origin x="-1104" y="-104"/>
      </p:cViewPr>
      <p:guideLst>
        <p:guide orient="horz" pos="392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2D2D5-A5E0-9A49-BE46-242F862E89D0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88EAAA-8313-3646-B812-3CA189AF06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00416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F65A46-3602-164F-AFA5-75D5AF0D49D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fld id="{4ECC2A8D-2716-2A44-A2C8-BE57A46A0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9024" y="980729"/>
            <a:ext cx="6727776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dirty="0" smtClean="0"/>
              <a:t>Click to edit Master text styles</a:t>
            </a:r>
          </a:p>
          <a:p>
            <a:pPr lvl="0"/>
            <a:r>
              <a:rPr lang="en-AU" dirty="0" smtClean="0"/>
              <a:t/>
            </a:r>
            <a:br>
              <a:rPr lang="en-AU" dirty="0" smtClean="0"/>
            </a:b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3200" b="1" kern="1200">
          <a:solidFill>
            <a:srgbClr val="000090"/>
          </a:solidFill>
          <a:latin typeface="+mn-lt"/>
          <a:ea typeface="+mn-ea"/>
          <a:cs typeface="+mn-cs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2800" kern="1200">
          <a:solidFill>
            <a:srgbClr val="000090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???" TargetMode="External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oleObject" Target="Macintosh%20HD:Users:annd:Desktop:Mentals%20work%20November:November%20work,AD:figures%20for%20files:10by10grid.docx!OLE_LINK1" TargetMode="External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oleObject" Target="Macintosh%20HD:Users:annd:Desktop:figures%20for%20files:10by10grid.docx!OLE_LINK1" TargetMode="External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oleObject" Target="???" TargetMode="External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oleObject" Target="???" TargetMode="External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959024" y="836712"/>
            <a:ext cx="86868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If I know </a:t>
            </a:r>
            <a:r>
              <a:rPr lang="en-US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2 </a:t>
            </a:r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× 4 = 8</a:t>
            </a:r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 what </a:t>
            </a:r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else do I know?</a:t>
            </a:r>
            <a:endParaRPr lang="en-AU" sz="3200" b="1" dirty="0">
              <a:solidFill>
                <a:srgbClr val="000090"/>
              </a:solidFill>
              <a:latin typeface="Calibri"/>
              <a:ea typeface="ＭＳ Ｐゴシック" pitchFamily="-109" charset="-128"/>
              <a:cs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95514" y="2204864"/>
            <a:ext cx="7239000" cy="4224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2 × 4 =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8. </a:t>
            </a:r>
          </a:p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2800" dirty="0" smtClean="0">
              <a:solidFill>
                <a:srgbClr val="FF6600"/>
              </a:solidFill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D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ouble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2 × 4 = 8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 </a:t>
            </a:r>
          </a:p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gives 4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× 4 =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16.</a:t>
            </a:r>
          </a:p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2800" dirty="0" smtClean="0">
              <a:solidFill>
                <a:srgbClr val="FF6600"/>
              </a:solidFill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Double 4 × 4 = 16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 </a:t>
            </a:r>
          </a:p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gives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8 × 4 =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32.</a:t>
            </a:r>
          </a:p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2800" dirty="0" smtClean="0">
              <a:solidFill>
                <a:srgbClr val="FF6600"/>
              </a:solidFill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If I know 8 × 4 =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32,     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/>
            </a:r>
            <a:b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</a:b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ＭＳ Ｐゴシック" pitchFamily="-109" charset="-128"/>
              </a:rPr>
              <a:t>I know </a:t>
            </a:r>
            <a:r>
              <a:rPr lang="en-US" sz="2800" dirty="0" smtClean="0">
                <a:solidFill>
                  <a:srgbClr val="FF6600"/>
                </a:solidFill>
                <a:ea typeface="Tahoma" pitchFamily="-109" charset="0"/>
                <a:cs typeface="Tahoma" pitchFamily="-109" charset="0"/>
              </a:rPr>
              <a:t>4 </a:t>
            </a:r>
            <a:r>
              <a:rPr lang="en-AU" sz="2800" dirty="0" smtClean="0">
                <a:solidFill>
                  <a:srgbClr val="FF6600"/>
                </a:solidFill>
                <a:ea typeface="Tahoma" pitchFamily="-109" charset="0"/>
                <a:cs typeface="Tahoma" pitchFamily="-109" charset="0"/>
              </a:rPr>
              <a:t>× 8 =</a:t>
            </a:r>
            <a:r>
              <a:rPr lang="en-AU" sz="2800" dirty="0" smtClean="0">
                <a:solidFill>
                  <a:srgbClr val="FF6600"/>
                </a:solidFill>
                <a:ea typeface="Tahoma" pitchFamily="-109" charset="0"/>
                <a:cs typeface="Tahoma" pitchFamily="-109" charset="0"/>
              </a:rPr>
              <a:t>32.</a:t>
            </a:r>
          </a:p>
          <a:p>
            <a:endParaRPr lang="en-US" dirty="0">
              <a:solidFill>
                <a:srgbClr val="000090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5181600" y="2421198"/>
            <a:ext cx="3962400" cy="4104248"/>
            <a:chOff x="6934199" y="4091139"/>
            <a:chExt cx="2057403" cy="2538615"/>
          </a:xfrm>
        </p:grpSpPr>
        <p:graphicFrame>
          <p:nvGraphicFramePr>
            <p:cNvPr id="64515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4997847"/>
                </p:ext>
              </p:extLst>
            </p:nvPr>
          </p:nvGraphicFramePr>
          <p:xfrm>
            <a:off x="6940552" y="4091139"/>
            <a:ext cx="2051050" cy="2538615"/>
          </p:xfrm>
          <a:graphic>
            <a:graphicData uri="http://schemas.openxmlformats.org/presentationml/2006/ole">
              <p:oleObj spid="_x0000_s99336" name="Document" r:id="rId4" imgW="22501587" imgH="26463492" progId="Word.Document.12">
                <p:link updateAutomatic="1"/>
              </p:oleObj>
            </a:graphicData>
          </a:graphic>
        </p:graphicFrame>
        <p:sp>
          <p:nvSpPr>
            <p:cNvPr id="8" name="TextBox 7"/>
            <p:cNvSpPr txBox="1"/>
            <p:nvPr/>
          </p:nvSpPr>
          <p:spPr>
            <a:xfrm>
              <a:off x="6934199" y="4230312"/>
              <a:ext cx="914399" cy="228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2 fours are 8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934200" y="4840069"/>
              <a:ext cx="914400" cy="228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4 fours are 16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01000" y="5144869"/>
              <a:ext cx="914400" cy="228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8 fours are 32</a:t>
              </a:r>
              <a:endParaRPr lang="en-US" dirty="0">
                <a:solidFill>
                  <a:srgbClr val="000090"/>
                </a:solidFill>
              </a:endParaRPr>
            </a:p>
          </p:txBody>
        </p:sp>
      </p:grpSp>
      <p:sp>
        <p:nvSpPr>
          <p:cNvPr id="12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1959024" y="836712"/>
            <a:ext cx="86868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If I know </a:t>
            </a:r>
            <a:r>
              <a:rPr lang="en-US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2 </a:t>
            </a:r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× 4 = 8</a:t>
            </a:r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 what </a:t>
            </a:r>
            <a:r>
              <a:rPr lang="en-AU" sz="3200" b="1" dirty="0" smtClean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else do I know?</a:t>
            </a:r>
            <a:endParaRPr lang="en-AU" sz="3200" b="1" dirty="0">
              <a:solidFill>
                <a:srgbClr val="000090"/>
              </a:solidFill>
              <a:latin typeface="Calibri"/>
              <a:ea typeface="ＭＳ Ｐゴシック" pitchFamily="-109" charset="-128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492813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79712" y="1023391"/>
            <a:ext cx="9220200" cy="533401"/>
          </a:xfrm>
        </p:spPr>
        <p:txBody>
          <a:bodyPr>
            <a:no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other facts can you see in</a:t>
            </a:r>
            <a:r>
              <a:rPr lang="en-US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 8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× 4 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645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95363901"/>
              </p:ext>
            </p:extLst>
          </p:nvPr>
        </p:nvGraphicFramePr>
        <p:xfrm>
          <a:off x="2123728" y="1844824"/>
          <a:ext cx="4334446" cy="4657328"/>
        </p:xfrm>
        <a:graphic>
          <a:graphicData uri="http://schemas.openxmlformats.org/presentationml/2006/ole">
            <p:oleObj spid="_x0000_s87053" name="Document" r:id="rId4" imgW="22501587" imgH="24177778" progId="Word.Document.12">
              <p:link updateAutomatic="1"/>
            </p:oleObj>
          </a:graphicData>
        </a:graphic>
      </p:graphicFrame>
      <p:sp>
        <p:nvSpPr>
          <p:cNvPr id="4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79712" y="836712"/>
            <a:ext cx="8686800" cy="762000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can I see in 8 × 4 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79712" y="1628800"/>
            <a:ext cx="8458200" cy="5425584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endParaRPr lang="en-AU" sz="2800" b="0" dirty="0" smtClean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5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and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 3 ×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4</a:t>
            </a:r>
          </a:p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endParaRPr lang="en-AU" sz="2800" b="0" dirty="0" smtClean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6 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and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 2 ×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4</a:t>
            </a:r>
          </a:p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endParaRPr lang="en-AU" sz="2800" b="0" dirty="0" smtClean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pPr>
              <a:lnSpc>
                <a:spcPct val="8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7 × 4 and 1 × 4</a:t>
            </a:r>
          </a:p>
          <a:p>
            <a:pPr>
              <a:lnSpc>
                <a:spcPct val="80000"/>
              </a:lnSpc>
              <a:buClr>
                <a:srgbClr val="0000FF"/>
              </a:buClr>
              <a:buNone/>
            </a:pPr>
            <a:endParaRPr lang="en-AU" sz="2800" b="0" dirty="0" smtClean="0">
              <a:latin typeface="Calibri"/>
              <a:ea typeface="ＭＳ Ｐゴシック" pitchFamily="-109" charset="-128"/>
              <a:cs typeface="Calibri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7000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solidFill>
                <a:schemeClr val="hlink"/>
              </a:solidFill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495800" y="1905000"/>
            <a:ext cx="4493064" cy="4553943"/>
            <a:chOff x="4038600" y="3136255"/>
            <a:chExt cx="2767593" cy="3216275"/>
          </a:xfrm>
        </p:grpSpPr>
        <p:graphicFrame>
          <p:nvGraphicFramePr>
            <p:cNvPr id="45059" name="Object 3"/>
            <p:cNvGraphicFramePr>
              <a:graphicFrameLocks noChangeAspect="1"/>
            </p:cNvGraphicFramePr>
            <p:nvPr/>
          </p:nvGraphicFramePr>
          <p:xfrm>
            <a:off x="4038600" y="3136255"/>
            <a:ext cx="2573020" cy="3216275"/>
          </p:xfrm>
          <a:graphic>
            <a:graphicData uri="http://schemas.openxmlformats.org/presentationml/2006/ole">
              <p:oleObj spid="_x0000_s45072" name="Document" r:id="rId4" imgW="22501587" imgH="26717460" progId="Word.Document.12">
                <p:link updateAutomatic="1"/>
              </p:oleObj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4175812" y="3196524"/>
              <a:ext cx="1223803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5 fours </a:t>
              </a:r>
              <a:r>
                <a:rPr lang="en-US" dirty="0" smtClean="0">
                  <a:solidFill>
                    <a:srgbClr val="000090"/>
                  </a:solidFill>
                </a:rPr>
                <a:t/>
              </a:r>
              <a:br>
                <a:rPr lang="en-US" dirty="0" smtClean="0">
                  <a:solidFill>
                    <a:srgbClr val="000090"/>
                  </a:solidFill>
                </a:rPr>
              </a:b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20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67201" y="4803794"/>
              <a:ext cx="616264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3 fours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12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91003" y="4265116"/>
              <a:ext cx="1315190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6 fours</a:t>
              </a:r>
              <a:r>
                <a:rPr lang="en-US" dirty="0" smtClean="0">
                  <a:solidFill>
                    <a:srgbClr val="000090"/>
                  </a:solidFill>
                </a:rPr>
                <a:t/>
              </a:r>
              <a:br>
                <a:rPr lang="en-US" dirty="0" smtClean="0">
                  <a:solidFill>
                    <a:srgbClr val="000090"/>
                  </a:solidFill>
                </a:rPr>
              </a:br>
              <a:r>
                <a:rPr lang="en-US" dirty="0" smtClean="0">
                  <a:solidFill>
                    <a:srgbClr val="000090"/>
                  </a:solidFill>
                </a:rPr>
                <a:t>are </a:t>
              </a:r>
              <a:r>
                <a:rPr lang="en-US" dirty="0" smtClean="0">
                  <a:solidFill>
                    <a:srgbClr val="000090"/>
                  </a:solidFill>
                </a:rPr>
                <a:t>24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556772" y="5673659"/>
              <a:ext cx="624735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  2 fours </a:t>
              </a:r>
            </a:p>
            <a:p>
              <a:r>
                <a:rPr lang="en-US" dirty="0" smtClean="0">
                  <a:solidFill>
                    <a:srgbClr val="000090"/>
                  </a:solidFill>
                </a:rPr>
                <a:t>  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8</a:t>
              </a:r>
              <a:endParaRPr lang="en-US" dirty="0">
                <a:solidFill>
                  <a:srgbClr val="000090"/>
                </a:solidFill>
              </a:endParaRPr>
            </a:p>
          </p:txBody>
        </p:sp>
      </p:grpSp>
      <p:sp>
        <p:nvSpPr>
          <p:cNvPr id="10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79712" y="836712"/>
            <a:ext cx="8686800" cy="762000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can I see in 8 × 4 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79712" y="1628800"/>
            <a:ext cx="8458200" cy="5425584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endParaRPr lang="en-AU" sz="2800" b="0" dirty="0" smtClean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5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and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 3 ×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4</a:t>
            </a:r>
          </a:p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endParaRPr lang="en-AU" sz="2800" b="0" dirty="0" smtClean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6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and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 2 ×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4</a:t>
            </a:r>
          </a:p>
          <a:p>
            <a:pPr>
              <a:lnSpc>
                <a:spcPct val="80000"/>
              </a:lnSpc>
              <a:buClr>
                <a:srgbClr val="0000FF"/>
              </a:buClr>
            </a:pPr>
            <a:endParaRPr lang="en-AU" sz="2800" b="0" dirty="0" smtClean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pPr>
              <a:lnSpc>
                <a:spcPct val="8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7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× 4 and 1 × 4</a:t>
            </a:r>
          </a:p>
          <a:p>
            <a:pPr>
              <a:lnSpc>
                <a:spcPct val="80000"/>
              </a:lnSpc>
              <a:buClr>
                <a:srgbClr val="0000FF"/>
              </a:buClr>
              <a:buNone/>
            </a:pPr>
            <a:endParaRPr lang="en-AU" sz="2800" b="0" dirty="0" smtClean="0">
              <a:latin typeface="Calibri"/>
              <a:ea typeface="ＭＳ Ｐゴシック" pitchFamily="-109" charset="-128"/>
              <a:cs typeface="Calibri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7000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solidFill>
                <a:schemeClr val="hlink"/>
              </a:solidFill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grpSp>
        <p:nvGrpSpPr>
          <p:cNvPr id="2" name="Group 16"/>
          <p:cNvGrpSpPr/>
          <p:nvPr/>
        </p:nvGrpSpPr>
        <p:grpSpPr>
          <a:xfrm>
            <a:off x="4495800" y="1905000"/>
            <a:ext cx="4493064" cy="4553943"/>
            <a:chOff x="4038600" y="3136255"/>
            <a:chExt cx="2767593" cy="3216275"/>
          </a:xfrm>
        </p:grpSpPr>
        <p:graphicFrame>
          <p:nvGraphicFramePr>
            <p:cNvPr id="45059" name="Object 3"/>
            <p:cNvGraphicFramePr>
              <a:graphicFrameLocks noChangeAspect="1"/>
            </p:cNvGraphicFramePr>
            <p:nvPr/>
          </p:nvGraphicFramePr>
          <p:xfrm>
            <a:off x="4038600" y="3136255"/>
            <a:ext cx="2573020" cy="3216275"/>
          </p:xfrm>
          <a:graphic>
            <a:graphicData uri="http://schemas.openxmlformats.org/presentationml/2006/ole">
              <p:oleObj spid="_x0000_s136194" name="Document" r:id="rId4" imgW="22501587" imgH="26717460" progId="Word.Document.12">
                <p:link updateAutomatic="1"/>
              </p:oleObj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4175812" y="3196524"/>
              <a:ext cx="1223803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5 fours </a:t>
              </a:r>
              <a:r>
                <a:rPr lang="en-US" dirty="0" smtClean="0">
                  <a:solidFill>
                    <a:srgbClr val="000090"/>
                  </a:solidFill>
                </a:rPr>
                <a:t/>
              </a:r>
              <a:br>
                <a:rPr lang="en-US" dirty="0" smtClean="0">
                  <a:solidFill>
                    <a:srgbClr val="000090"/>
                  </a:solidFill>
                </a:rPr>
              </a:b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20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67201" y="4803794"/>
              <a:ext cx="616264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3 fours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12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91003" y="4265116"/>
              <a:ext cx="1315190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6 fours</a:t>
              </a:r>
              <a:r>
                <a:rPr lang="en-US" dirty="0" smtClean="0">
                  <a:solidFill>
                    <a:srgbClr val="000090"/>
                  </a:solidFill>
                </a:rPr>
                <a:t/>
              </a:r>
              <a:br>
                <a:rPr lang="en-US" dirty="0" smtClean="0">
                  <a:solidFill>
                    <a:srgbClr val="000090"/>
                  </a:solidFill>
                </a:rPr>
              </a:br>
              <a:r>
                <a:rPr lang="en-US" dirty="0" smtClean="0">
                  <a:solidFill>
                    <a:srgbClr val="000090"/>
                  </a:solidFill>
                </a:rPr>
                <a:t>are </a:t>
              </a:r>
              <a:r>
                <a:rPr lang="en-US" dirty="0" smtClean="0">
                  <a:solidFill>
                    <a:srgbClr val="000090"/>
                  </a:solidFill>
                </a:rPr>
                <a:t>24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556772" y="5673659"/>
              <a:ext cx="624735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  2 fours </a:t>
              </a:r>
            </a:p>
            <a:p>
              <a:r>
                <a:rPr lang="en-US" dirty="0" smtClean="0">
                  <a:solidFill>
                    <a:srgbClr val="000090"/>
                  </a:solidFill>
                </a:rPr>
                <a:t>  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8</a:t>
              </a:r>
              <a:endParaRPr lang="en-US" dirty="0">
                <a:solidFill>
                  <a:srgbClr val="000090"/>
                </a:solidFill>
              </a:endParaRPr>
            </a:p>
          </p:txBody>
        </p:sp>
      </p:grpSp>
      <p:sp>
        <p:nvSpPr>
          <p:cNvPr id="10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4341996"/>
            <a:ext cx="3276600" cy="1140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buClr>
                <a:srgbClr val="0000FF"/>
              </a:buClr>
              <a:buNone/>
            </a:pPr>
            <a:r>
              <a:rPr lang="en-AU" sz="2800" dirty="0" smtClean="0">
                <a:ea typeface="ＭＳ Ｐゴシック" pitchFamily="-109" charset="-128"/>
                <a:cs typeface="Calibri"/>
              </a:rPr>
              <a:t>This can help work </a:t>
            </a:r>
            <a:r>
              <a:rPr lang="en-AU" sz="2800" dirty="0" smtClean="0">
                <a:ea typeface="ＭＳ Ｐゴシック" pitchFamily="-109" charset="-128"/>
                <a:cs typeface="Calibri"/>
              </a:rPr>
              <a:t>out</a:t>
            </a:r>
            <a:r>
              <a:rPr lang="en-AU" sz="2800" dirty="0" smtClean="0">
                <a:ea typeface="ＭＳ Ｐゴシック" pitchFamily="-109" charset="-128"/>
                <a:cs typeface="Calibri"/>
              </a:rPr>
              <a:t>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Calibri"/>
              </a:rPr>
              <a:t>10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Calibri"/>
              </a:rPr>
              <a:t>× 4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Calibri"/>
              </a:rPr>
              <a:t>(which is double </a:t>
            </a:r>
            <a:r>
              <a:rPr lang="en-AU" sz="2800" dirty="0" smtClean="0">
                <a:solidFill>
                  <a:srgbClr val="FF6600"/>
                </a:solidFill>
                <a:ea typeface="ＭＳ Ｐゴシック" pitchFamily="-109" charset="-128"/>
                <a:cs typeface="Calibri"/>
              </a:rPr>
              <a:t>5 × 4)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79712" y="836712"/>
            <a:ext cx="8686800" cy="762000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can I see in 8 × 4 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08948" y="1598712"/>
            <a:ext cx="8458200" cy="5425584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Clr>
                <a:srgbClr val="0000FF"/>
              </a:buClr>
            </a:pPr>
            <a:endParaRPr lang="en-AU" sz="2800" b="0" dirty="0" smtClean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pPr>
              <a:lnSpc>
                <a:spcPct val="80000"/>
              </a:lnSpc>
              <a:buClr>
                <a:srgbClr val="0000FF"/>
              </a:buClr>
            </a:pPr>
            <a:r>
              <a:rPr lang="en-AU" sz="2800" dirty="0" smtClean="0">
                <a:ea typeface="ＭＳ Ｐゴシック" pitchFamily="-109" charset="-128"/>
                <a:cs typeface="Calibri"/>
              </a:rPr>
              <a:t>If I double 8 × 4 = 32 </a:t>
            </a:r>
            <a:br>
              <a:rPr lang="en-AU" sz="2800" dirty="0" smtClean="0">
                <a:ea typeface="ＭＳ Ｐゴシック" pitchFamily="-109" charset="-128"/>
                <a:cs typeface="Calibri"/>
              </a:rPr>
            </a:br>
            <a:r>
              <a:rPr lang="en-AU" sz="2800" dirty="0" smtClean="0">
                <a:ea typeface="ＭＳ Ｐゴシック" pitchFamily="-109" charset="-128"/>
                <a:cs typeface="Calibri"/>
              </a:rPr>
              <a:t>I get 8 × 8 = 64</a:t>
            </a:r>
            <a:r>
              <a:rPr lang="en-AU" sz="2800" b="0" dirty="0" smtClean="0">
                <a:ea typeface="ＭＳ Ｐゴシック" pitchFamily="-109" charset="-128"/>
                <a:cs typeface="Calibri"/>
              </a:rPr>
              <a:t/>
            </a:r>
            <a:br>
              <a:rPr lang="en-AU" sz="2800" b="0" dirty="0" smtClean="0">
                <a:ea typeface="ＭＳ Ｐゴシック" pitchFamily="-109" charset="-128"/>
                <a:cs typeface="Calibri"/>
              </a:rPr>
            </a:br>
            <a:endParaRPr lang="en-AU" sz="2800" b="0" dirty="0" smtClean="0">
              <a:ea typeface="ＭＳ Ｐゴシック" pitchFamily="-109" charset="-128"/>
              <a:cs typeface="Calibri"/>
            </a:endParaRPr>
          </a:p>
          <a:p>
            <a:pPr>
              <a:lnSpc>
                <a:spcPct val="80000"/>
              </a:lnSpc>
              <a:buClr>
                <a:srgbClr val="0000FF"/>
              </a:buClr>
            </a:pPr>
            <a:r>
              <a:rPr lang="en-AU" sz="2800" b="0" dirty="0" smtClean="0">
                <a:ea typeface="ＭＳ Ｐゴシック" pitchFamily="-109" charset="-128"/>
                <a:cs typeface="Calibri"/>
              </a:rPr>
              <a:t>What can this help me </a:t>
            </a:r>
            <a:br>
              <a:rPr lang="en-AU" sz="2800" b="0" dirty="0" smtClean="0">
                <a:ea typeface="ＭＳ Ｐゴシック" pitchFamily="-109" charset="-128"/>
                <a:cs typeface="Calibri"/>
              </a:rPr>
            </a:br>
            <a:r>
              <a:rPr lang="en-AU" sz="2800" b="0" dirty="0" smtClean="0">
                <a:ea typeface="ＭＳ Ｐゴシック" pitchFamily="-109" charset="-128"/>
                <a:cs typeface="Calibri"/>
              </a:rPr>
              <a:t>to work out?</a:t>
            </a: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7000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dirty="0">
              <a:solidFill>
                <a:schemeClr val="hlink"/>
              </a:solidFill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70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70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grpSp>
        <p:nvGrpSpPr>
          <p:cNvPr id="2" name="Group 16"/>
          <p:cNvGrpSpPr/>
          <p:nvPr/>
        </p:nvGrpSpPr>
        <p:grpSpPr>
          <a:xfrm>
            <a:off x="4866924" y="1905000"/>
            <a:ext cx="4493064" cy="4553943"/>
            <a:chOff x="4038600" y="3136255"/>
            <a:chExt cx="2767593" cy="3216275"/>
          </a:xfrm>
        </p:grpSpPr>
        <p:graphicFrame>
          <p:nvGraphicFramePr>
            <p:cNvPr id="45059" name="Object 3"/>
            <p:cNvGraphicFramePr>
              <a:graphicFrameLocks noChangeAspect="1"/>
            </p:cNvGraphicFramePr>
            <p:nvPr/>
          </p:nvGraphicFramePr>
          <p:xfrm>
            <a:off x="4038600" y="3136255"/>
            <a:ext cx="2573020" cy="3216275"/>
          </p:xfrm>
          <a:graphic>
            <a:graphicData uri="http://schemas.openxmlformats.org/presentationml/2006/ole">
              <p:oleObj spid="_x0000_s138242" name="Document" r:id="rId4" imgW="22501587" imgH="26717460" progId="Word.Document.12">
                <p:link updateAutomatic="1"/>
              </p:oleObj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4175812" y="3196524"/>
              <a:ext cx="1223803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5 fours </a:t>
              </a:r>
              <a:r>
                <a:rPr lang="en-US" dirty="0" smtClean="0">
                  <a:solidFill>
                    <a:srgbClr val="000090"/>
                  </a:solidFill>
                </a:rPr>
                <a:t/>
              </a:r>
              <a:br>
                <a:rPr lang="en-US" dirty="0" smtClean="0">
                  <a:solidFill>
                    <a:srgbClr val="000090"/>
                  </a:solidFill>
                </a:rPr>
              </a:b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20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67201" y="4803794"/>
              <a:ext cx="616264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3 fours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12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91003" y="4265116"/>
              <a:ext cx="1315190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6 fours</a:t>
              </a:r>
              <a:r>
                <a:rPr lang="en-US" dirty="0" smtClean="0">
                  <a:solidFill>
                    <a:srgbClr val="000090"/>
                  </a:solidFill>
                </a:rPr>
                <a:t/>
              </a:r>
              <a:br>
                <a:rPr lang="en-US" dirty="0" smtClean="0">
                  <a:solidFill>
                    <a:srgbClr val="000090"/>
                  </a:solidFill>
                </a:rPr>
              </a:br>
              <a:r>
                <a:rPr lang="en-US" dirty="0" smtClean="0">
                  <a:solidFill>
                    <a:srgbClr val="000090"/>
                  </a:solidFill>
                </a:rPr>
                <a:t>are </a:t>
              </a:r>
              <a:r>
                <a:rPr lang="en-US" dirty="0" smtClean="0">
                  <a:solidFill>
                    <a:srgbClr val="000090"/>
                  </a:solidFill>
                </a:rPr>
                <a:t>24</a:t>
              </a:r>
              <a:endParaRPr lang="en-US" dirty="0">
                <a:solidFill>
                  <a:srgbClr val="00009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556772" y="5673659"/>
              <a:ext cx="624735" cy="456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90"/>
                  </a:solidFill>
                </a:rPr>
                <a:t>  2 fours </a:t>
              </a:r>
            </a:p>
            <a:p>
              <a:r>
                <a:rPr lang="en-US" dirty="0" smtClean="0">
                  <a:solidFill>
                    <a:srgbClr val="000090"/>
                  </a:solidFill>
                </a:rPr>
                <a:t>  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are</a:t>
              </a:r>
              <a:r>
                <a:rPr lang="en-US" dirty="0" smtClean="0">
                  <a:solidFill>
                    <a:srgbClr val="000090"/>
                  </a:solidFill>
                </a:rPr>
                <a:t> </a:t>
              </a:r>
              <a:r>
                <a:rPr lang="en-US" dirty="0" smtClean="0">
                  <a:solidFill>
                    <a:srgbClr val="000090"/>
                  </a:solidFill>
                </a:rPr>
                <a:t>8</a:t>
              </a:r>
              <a:endParaRPr lang="en-US" dirty="0">
                <a:solidFill>
                  <a:srgbClr val="000090"/>
                </a:solidFill>
              </a:endParaRPr>
            </a:p>
          </p:txBody>
        </p:sp>
      </p:grpSp>
      <p:sp>
        <p:nvSpPr>
          <p:cNvPr id="10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05880" y="1844824"/>
            <a:ext cx="4229100" cy="23764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r>
              <a:rPr lang="en-AU" sz="2800" dirty="0" smtClean="0">
                <a:latin typeface="Calibri"/>
                <a:ea typeface="Tahoma" pitchFamily="-109" charset="0"/>
                <a:cs typeface="Calibri"/>
              </a:rPr>
              <a:t>Within </a:t>
            </a:r>
            <a:r>
              <a:rPr lang="en-AU" sz="2800" dirty="0" smtClean="0">
                <a:latin typeface="Calibri"/>
                <a:ea typeface="ＭＳ Ｐゴシック" pitchFamily="-109" charset="-128"/>
                <a:cs typeface="Calibri"/>
              </a:rPr>
              <a:t>8 × 4 = 32 I can see:</a:t>
            </a: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5 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and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 3 × 4</a:t>
            </a: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2703810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05880" y="1844824"/>
            <a:ext cx="4229100" cy="23764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r>
              <a:rPr lang="en-AU" sz="2800" dirty="0" smtClean="0">
                <a:latin typeface="Calibri"/>
                <a:ea typeface="Tahoma" pitchFamily="-109" charset="0"/>
                <a:cs typeface="Calibri"/>
              </a:rPr>
              <a:t>Within </a:t>
            </a:r>
            <a:r>
              <a:rPr lang="en-AU" sz="2800" dirty="0" smtClean="0">
                <a:latin typeface="Calibri"/>
                <a:ea typeface="ＭＳ Ｐゴシック" pitchFamily="-109" charset="-128"/>
                <a:cs typeface="Calibri"/>
              </a:rPr>
              <a:t>8 × 4 = 32 I can see:</a:t>
            </a: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5 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and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 3 × 4</a:t>
            </a: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6" name="TextBox 6"/>
          <p:cNvSpPr txBox="1">
            <a:spLocks noChangeArrowheads="1"/>
          </p:cNvSpPr>
          <p:nvPr/>
        </p:nvSpPr>
        <p:spPr bwMode="auto">
          <a:xfrm>
            <a:off x="2005880" y="3212976"/>
            <a:ext cx="4191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4 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× 5 = 20   	</a:t>
            </a:r>
            <a:r>
              <a:rPr lang="en-AU" sz="2800" dirty="0" smtClean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20 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÷ 5 = 4</a:t>
            </a:r>
            <a:endParaRPr lang="en-US" sz="2800" dirty="0">
              <a:solidFill>
                <a:srgbClr val="FF660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r>
              <a:rPr lang="en-US" sz="280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4 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ＭＳ Ｐゴシック" pitchFamily="-109" charset="-128"/>
                <a:cs typeface="Calibri"/>
              </a:rPr>
              <a:t>× 3 = 12     	12 ÷ 3 = 4</a:t>
            </a:r>
          </a:p>
          <a:p>
            <a:endParaRPr lang="en-AU" sz="2800" dirty="0">
              <a:solidFill>
                <a:srgbClr val="00009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endParaRPr lang="en-AU" sz="2800" dirty="0">
              <a:solidFill>
                <a:srgbClr val="000090"/>
              </a:solidFill>
              <a:latin typeface="Calibri"/>
              <a:ea typeface="ＭＳ Ｐゴシック" pitchFamily="-109" charset="-128"/>
              <a:cs typeface="Calibri"/>
            </a:endParaRPr>
          </a:p>
          <a:p>
            <a:r>
              <a:rPr lang="en-AU" sz="2800" dirty="0">
                <a:solidFill>
                  <a:srgbClr val="000090"/>
                </a:solidFill>
                <a:latin typeface="Calibri"/>
                <a:ea typeface="ＭＳ Ｐゴシック" pitchFamily="-109" charset="-128"/>
                <a:cs typeface="Calibri"/>
              </a:rPr>
              <a:t> </a:t>
            </a:r>
          </a:p>
          <a:p>
            <a:r>
              <a:rPr lang="en-AU" sz="2800" dirty="0">
                <a:latin typeface="Tahoma" pitchFamily="-109" charset="0"/>
                <a:ea typeface="Tahoma" pitchFamily="-109" charset="0"/>
                <a:cs typeface="Tahoma" pitchFamily="-109" charset="0"/>
              </a:rPr>
              <a:t> </a:t>
            </a: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797420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05880" y="1844824"/>
            <a:ext cx="4229100" cy="23764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r>
              <a:rPr lang="en-AU" sz="2800" dirty="0" smtClean="0">
                <a:latin typeface="Calibri"/>
                <a:ea typeface="Tahoma" pitchFamily="-109" charset="0"/>
                <a:cs typeface="Calibri"/>
              </a:rPr>
              <a:t>Within </a:t>
            </a:r>
            <a:r>
              <a:rPr lang="en-AU" sz="2800" dirty="0" smtClean="0">
                <a:latin typeface="Calibri"/>
                <a:ea typeface="ＭＳ Ｐゴシック" pitchFamily="-109" charset="-128"/>
                <a:cs typeface="Calibri"/>
              </a:rPr>
              <a:t>8 × 4 = 32 I can see:</a:t>
            </a:r>
          </a:p>
          <a:p>
            <a:pPr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6 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and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2 × 4</a:t>
            </a:r>
            <a:endParaRPr lang="en-AU" sz="2800" b="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057646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05880" y="1844824"/>
            <a:ext cx="4229100" cy="23764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r>
              <a:rPr lang="en-AU" sz="2800" dirty="0" smtClean="0">
                <a:latin typeface="Calibri"/>
                <a:ea typeface="Tahoma" pitchFamily="-109" charset="0"/>
                <a:cs typeface="Calibri"/>
              </a:rPr>
              <a:t>Within </a:t>
            </a:r>
            <a:r>
              <a:rPr lang="en-AU" sz="2800" dirty="0" smtClean="0">
                <a:latin typeface="Calibri"/>
                <a:ea typeface="ＭＳ Ｐゴシック" pitchFamily="-109" charset="-128"/>
                <a:cs typeface="Calibri"/>
              </a:rPr>
              <a:t>8 × 4 = 32 I can see:</a:t>
            </a:r>
          </a:p>
          <a:p>
            <a:pPr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6 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and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2 × 4</a:t>
            </a:r>
            <a:endParaRPr lang="en-AU" sz="2800" b="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94520" y="3212976"/>
            <a:ext cx="3657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4 × 6 = 24  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	</a:t>
            </a:r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24 ÷ 6 = 4</a:t>
            </a:r>
            <a:endParaRPr lang="en-AU" sz="280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4 × 2 = 8  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	 </a:t>
            </a:r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 8 ÷ 2 = 4</a:t>
            </a:r>
            <a:endParaRPr lang="en-AU" sz="280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endParaRPr lang="en-AU" sz="2800" dirty="0">
              <a:solidFill>
                <a:srgbClr val="000090"/>
              </a:solidFill>
              <a:latin typeface="Calibri"/>
              <a:ea typeface="Tahoma" pitchFamily="-109" charset="0"/>
              <a:cs typeface="Calibri"/>
            </a:endParaRPr>
          </a:p>
          <a:p>
            <a:endParaRPr lang="en-US" sz="2800" dirty="0">
              <a:solidFill>
                <a:srgbClr val="000090"/>
              </a:solidFill>
              <a:latin typeface="Calibri"/>
              <a:ea typeface="Tahoma" pitchFamily="-109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253733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05880" y="1844824"/>
            <a:ext cx="4229100" cy="23764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r>
              <a:rPr lang="en-AU" sz="2800" dirty="0" smtClean="0">
                <a:latin typeface="Calibri"/>
                <a:ea typeface="Tahoma" pitchFamily="-109" charset="0"/>
                <a:cs typeface="Calibri"/>
              </a:rPr>
              <a:t>Within </a:t>
            </a:r>
            <a:r>
              <a:rPr lang="en-AU" sz="2800" dirty="0" smtClean="0">
                <a:latin typeface="Calibri"/>
                <a:ea typeface="ＭＳ Ｐゴシック" pitchFamily="-109" charset="-128"/>
                <a:cs typeface="Calibri"/>
              </a:rPr>
              <a:t>8 × 4 = 32 I can see:</a:t>
            </a:r>
          </a:p>
          <a:p>
            <a:pPr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7 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and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1 × 4</a:t>
            </a:r>
            <a:endParaRPr lang="en-AU" sz="2800" b="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2584921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05880" y="1844824"/>
            <a:ext cx="4229100" cy="23764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r>
              <a:rPr lang="en-AU" sz="2800" dirty="0" smtClean="0">
                <a:latin typeface="Calibri"/>
                <a:ea typeface="Tahoma" pitchFamily="-109" charset="0"/>
                <a:cs typeface="Calibri"/>
              </a:rPr>
              <a:t>Within </a:t>
            </a:r>
            <a:r>
              <a:rPr lang="en-AU" sz="2800" dirty="0" smtClean="0">
                <a:latin typeface="Calibri"/>
                <a:ea typeface="ＭＳ Ｐゴシック" pitchFamily="-109" charset="-128"/>
                <a:cs typeface="Calibri"/>
              </a:rPr>
              <a:t>8 × 4 = 32 I can see:</a:t>
            </a:r>
          </a:p>
          <a:p>
            <a:pPr>
              <a:buClr>
                <a:srgbClr val="0000FF"/>
              </a:buClr>
            </a:pP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7 × 4 </a:t>
            </a:r>
            <a:r>
              <a:rPr lang="en-AU" sz="2800" b="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and </a:t>
            </a:r>
            <a:r>
              <a:rPr lang="en-AU" sz="2800" b="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1 × 4</a:t>
            </a:r>
            <a:endParaRPr lang="en-AU" sz="2800" b="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94520" y="3212976"/>
            <a:ext cx="3657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4 × 7 = 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28	</a:t>
            </a:r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28 ÷ 7 = 4</a:t>
            </a:r>
            <a:endParaRPr lang="en-AU" sz="280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4 × 1 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= </a:t>
            </a:r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4</a:t>
            </a:r>
            <a:r>
              <a:rPr lang="en-AU" sz="2800" dirty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	    	</a:t>
            </a:r>
            <a:r>
              <a:rPr lang="en-AU" sz="2800" dirty="0" smtClean="0">
                <a:solidFill>
                  <a:srgbClr val="FF6600"/>
                </a:solidFill>
                <a:latin typeface="Calibri"/>
                <a:ea typeface="Tahoma" pitchFamily="-109" charset="0"/>
                <a:cs typeface="Calibri"/>
              </a:rPr>
              <a:t>  4 ÷ 1 = 4</a:t>
            </a:r>
            <a:endParaRPr lang="en-AU" sz="2800" dirty="0">
              <a:solidFill>
                <a:srgbClr val="FF6600"/>
              </a:solidFill>
              <a:latin typeface="Calibri"/>
              <a:ea typeface="Tahoma" pitchFamily="-109" charset="0"/>
              <a:cs typeface="Calibri"/>
            </a:endParaRPr>
          </a:p>
          <a:p>
            <a:endParaRPr lang="en-AU" sz="2800" dirty="0">
              <a:solidFill>
                <a:srgbClr val="000090"/>
              </a:solidFill>
              <a:latin typeface="Calibri"/>
              <a:ea typeface="Tahoma" pitchFamily="-109" charset="0"/>
              <a:cs typeface="Calibri"/>
            </a:endParaRPr>
          </a:p>
          <a:p>
            <a:endParaRPr lang="en-US" sz="2800" dirty="0">
              <a:solidFill>
                <a:srgbClr val="000090"/>
              </a:solidFill>
              <a:latin typeface="Calibri"/>
              <a:ea typeface="Tahoma" pitchFamily="-109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6447954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45348" y="1844825"/>
            <a:ext cx="6382544" cy="12241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r>
              <a:rPr lang="en-US" sz="2800" dirty="0">
                <a:latin typeface="+mj-lt"/>
                <a:ea typeface="ＭＳ Ｐゴシック" pitchFamily="-109" charset="-128"/>
                <a:cs typeface="ＭＳ Ｐゴシック" pitchFamily="-109" charset="-128"/>
              </a:rPr>
              <a:t>If I double 8 and halve 4 what do I get?</a:t>
            </a: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US" sz="24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714009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45348" y="1844825"/>
            <a:ext cx="6382544" cy="12241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r>
              <a:rPr lang="en-US" sz="2800" dirty="0">
                <a:latin typeface="+mj-lt"/>
                <a:ea typeface="ＭＳ Ｐゴシック" pitchFamily="-109" charset="-128"/>
                <a:cs typeface="ＭＳ Ｐゴシック" pitchFamily="-109" charset="-128"/>
              </a:rPr>
              <a:t>If I double 8 and halve 4 what do I get?</a:t>
            </a: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US" sz="24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907704" y="2492896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16 × 2 = 32</a:t>
            </a:r>
            <a:b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</a:br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595611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5880" y="866800"/>
            <a:ext cx="86868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What else can I see?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45348" y="1844825"/>
            <a:ext cx="6382544" cy="12241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00FF"/>
              </a:buClr>
            </a:pPr>
            <a:endParaRPr lang="en-AU" sz="1081" dirty="0" smtClean="0">
              <a:latin typeface="Tahoma" pitchFamily="-109" charset="0"/>
              <a:ea typeface="Tahoma" pitchFamily="-109" charset="0"/>
              <a:cs typeface="Tahoma" pitchFamily="-109" charset="0"/>
            </a:endParaRPr>
          </a:p>
          <a:p>
            <a:r>
              <a:rPr lang="en-US" sz="2800" dirty="0">
                <a:latin typeface="+mj-lt"/>
                <a:ea typeface="ＭＳ Ｐゴシック" pitchFamily="-109" charset="-128"/>
                <a:cs typeface="ＭＳ Ｐゴシック" pitchFamily="-109" charset="-128"/>
              </a:rPr>
              <a:t>If I double 8 and halve 4 what do I get?</a:t>
            </a: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10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Font typeface="Arial" pitchFamily="-109" charset="0"/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1081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2162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US" sz="24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1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907704" y="2492896"/>
            <a:ext cx="54726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16 × 2 = 32</a:t>
            </a:r>
            <a:b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</a:br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 </a:t>
            </a:r>
          </a:p>
          <a:p>
            <a:r>
              <a:rPr lang="en-AU" sz="2800" b="1" dirty="0" smtClean="0">
                <a:solidFill>
                  <a:srgbClr val="00009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Knowing </a:t>
            </a:r>
            <a:r>
              <a:rPr lang="en-AU" sz="2800" b="1" dirty="0">
                <a:solidFill>
                  <a:srgbClr val="00009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this I also </a:t>
            </a:r>
            <a:r>
              <a:rPr lang="en-AU" sz="2800" b="1" dirty="0" smtClean="0">
                <a:solidFill>
                  <a:srgbClr val="00009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know: </a:t>
            </a:r>
            <a:br>
              <a:rPr lang="en-AU" sz="2800" b="1" dirty="0" smtClean="0">
                <a:solidFill>
                  <a:srgbClr val="00009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</a:br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2 × 16 = 32</a:t>
            </a:r>
            <a:endParaRPr lang="en-AU" sz="2800" dirty="0">
              <a:solidFill>
                <a:srgbClr val="FF6600"/>
              </a:solidFill>
              <a:latin typeface="+mj-lt"/>
              <a:ea typeface="ＭＳ Ｐゴシック" pitchFamily="-109" charset="-128"/>
              <a:cs typeface="ＭＳ Ｐゴシック" pitchFamily="-109" charset="-128"/>
            </a:endParaRPr>
          </a:p>
          <a:p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32 </a:t>
            </a:r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÷ 16 </a:t>
            </a:r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= 2 </a:t>
            </a:r>
          </a:p>
          <a:p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32 ÷</a:t>
            </a:r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 2 </a:t>
            </a:r>
            <a:r>
              <a:rPr lang="en-AU" sz="2800" dirty="0" smtClean="0">
                <a:solidFill>
                  <a:srgbClr val="FF6600"/>
                </a:solidFill>
                <a:latin typeface="+mj-lt"/>
                <a:ea typeface="ＭＳ Ｐゴシック" pitchFamily="-109" charset="-128"/>
                <a:cs typeface="ＭＳ Ｐゴシック" pitchFamily="-109" charset="-128"/>
              </a:rPr>
              <a:t>= 16</a:t>
            </a:r>
            <a:endParaRPr lang="en-US" sz="2800" dirty="0">
              <a:solidFill>
                <a:srgbClr val="FF6600"/>
              </a:solidFill>
              <a:latin typeface="+mj-lt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258628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76642848"/>
              </p:ext>
            </p:extLst>
          </p:nvPr>
        </p:nvGraphicFramePr>
        <p:xfrm>
          <a:off x="2051720" y="1491530"/>
          <a:ext cx="5954586" cy="4907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326"/>
                <a:gridCol w="541326"/>
                <a:gridCol w="541326"/>
                <a:gridCol w="541326"/>
                <a:gridCol w="541326"/>
                <a:gridCol w="541326"/>
                <a:gridCol w="541326"/>
                <a:gridCol w="541326"/>
                <a:gridCol w="541326"/>
                <a:gridCol w="541326"/>
                <a:gridCol w="541326"/>
              </a:tblGrid>
              <a:tr h="446148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×</a:t>
                      </a:r>
                      <a:endParaRPr lang="en-US" sz="2100" dirty="0"/>
                    </a:p>
                  </a:txBody>
                  <a:tcPr marL="78522" marR="78522" marT="39261" marB="39261"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1</a:t>
                      </a:r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2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3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4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5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6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7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8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9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10</a:t>
                      </a:r>
                      <a:endParaRPr lang="en-US" sz="1500" dirty="0"/>
                    </a:p>
                  </a:txBody>
                  <a:tcPr marL="78522" marR="78522" marT="39261" marB="39261"/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8000"/>
                          </a:solidFill>
                        </a:rPr>
                        <a:t>4</a:t>
                      </a:r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accent6"/>
                          </a:solidFill>
                        </a:rPr>
                        <a:t>8</a:t>
                      </a:r>
                      <a:endParaRPr lang="en-US" sz="1500" dirty="0">
                        <a:solidFill>
                          <a:schemeClr val="accent6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00FF"/>
                          </a:solidFill>
                        </a:rPr>
                        <a:t>12</a:t>
                      </a:r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rgbClr val="E46C0A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8000"/>
                          </a:solidFill>
                        </a:rPr>
                        <a:t>4</a:t>
                      </a:r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solidFill>
                            <a:schemeClr val="accent6"/>
                          </a:solidFill>
                        </a:rPr>
                        <a:t>8</a:t>
                      </a: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00FF"/>
                          </a:solidFill>
                        </a:rPr>
                        <a:t>12</a:t>
                      </a:r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16</a:t>
                      </a:r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00FF"/>
                          </a:solidFill>
                        </a:rPr>
                        <a:t>20</a:t>
                      </a:r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solidFill>
                            <a:srgbClr val="E46C0A"/>
                          </a:solidFill>
                        </a:rPr>
                        <a:t>24</a:t>
                      </a: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8000"/>
                          </a:solidFill>
                        </a:rPr>
                        <a:t>28</a:t>
                      </a:r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32</a:t>
                      </a:r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00FF"/>
                          </a:solidFill>
                        </a:rPr>
                        <a:t>40</a:t>
                      </a:r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00FF"/>
                          </a:solidFill>
                        </a:rPr>
                        <a:t>20</a:t>
                      </a:r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E46C0A"/>
                          </a:solidFill>
                        </a:rPr>
                        <a:t>24</a:t>
                      </a:r>
                      <a:endParaRPr lang="en-US" sz="1500" dirty="0">
                        <a:solidFill>
                          <a:srgbClr val="E46C0A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8000"/>
                          </a:solidFill>
                        </a:rPr>
                        <a:t>28</a:t>
                      </a:r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32</a:t>
                      </a:r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64</a:t>
                      </a:r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48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8522" marR="78522" marT="39261" marB="39261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rgbClr val="0000FF"/>
                          </a:solidFill>
                        </a:rPr>
                        <a:t>40</a:t>
                      </a:r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8522" marR="78522" marT="39261" marB="39261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3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848448314"/>
              </p:ext>
            </p:extLst>
          </p:nvPr>
        </p:nvGraphicFramePr>
        <p:xfrm>
          <a:off x="2051720" y="1514847"/>
          <a:ext cx="5904657" cy="4866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787"/>
                <a:gridCol w="536787"/>
                <a:gridCol w="536787"/>
                <a:gridCol w="536787"/>
                <a:gridCol w="536787"/>
                <a:gridCol w="536787"/>
                <a:gridCol w="536787"/>
                <a:gridCol w="536787"/>
                <a:gridCol w="536787"/>
                <a:gridCol w="536787"/>
                <a:gridCol w="536787"/>
              </a:tblGrid>
              <a:tr h="442411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×</a:t>
                      </a:r>
                      <a:endParaRPr lang="en-US" sz="2000" dirty="0"/>
                    </a:p>
                  </a:txBody>
                  <a:tcPr marL="77865" marR="77865" marT="38932" marB="38932"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1</a:t>
                      </a:r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2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3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4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5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6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7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8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9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10</a:t>
                      </a:r>
                      <a:endParaRPr lang="en-US" sz="1500" dirty="0"/>
                    </a:p>
                  </a:txBody>
                  <a:tcPr marL="77865" marR="77865" marT="38932" marB="38932"/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chemeClr val="accent6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>
                        <a:solidFill>
                          <a:srgbClr val="E46C0A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 smtClean="0">
                        <a:solidFill>
                          <a:schemeClr val="accent6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 smtClean="0">
                        <a:solidFill>
                          <a:srgbClr val="E46C0A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E46C0A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8000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2407">
                <a:tc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en-U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7865" marR="77865" marT="38932" marB="38932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rgbClr val="0000FF"/>
                        </a:solidFill>
                      </a:endParaRPr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7865" marR="77865" marT="38932" marB="38932">
                    <a:lnL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497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33872" y="794792"/>
            <a:ext cx="8686800" cy="762000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Going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further: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ideas and tips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59024" y="2057400"/>
            <a:ext cx="7005464" cy="3581400"/>
          </a:xfrm>
        </p:spPr>
        <p:txBody>
          <a:bodyPr>
            <a:normAutofit fontScale="40000" lnSpcReduction="20000"/>
          </a:bodyPr>
          <a:lstStyle/>
          <a:p>
            <a:r>
              <a:rPr lang="en-AU" sz="7000" dirty="0" smtClean="0">
                <a:latin typeface="Calibri"/>
                <a:cs typeface="Calibri"/>
              </a:rPr>
              <a:t>In </a:t>
            </a:r>
            <a:r>
              <a:rPr lang="en-AU" sz="7000" dirty="0" smtClean="0">
                <a:latin typeface="Calibri"/>
                <a:cs typeface="Calibri"/>
              </a:rPr>
              <a:t>pairs, students choose a known fact and use</a:t>
            </a:r>
            <a:r>
              <a:rPr lang="en-AU" sz="7000" dirty="0" smtClean="0">
                <a:latin typeface="Calibri"/>
                <a:cs typeface="Calibri"/>
              </a:rPr>
              <a:t> doubles </a:t>
            </a:r>
            <a:r>
              <a:rPr lang="en-AU" sz="7000" dirty="0" smtClean="0">
                <a:latin typeface="Calibri"/>
                <a:cs typeface="Calibri"/>
              </a:rPr>
              <a:t>and partitioning to record some </a:t>
            </a:r>
            <a:r>
              <a:rPr lang="en-AU" sz="7000" dirty="0" smtClean="0">
                <a:latin typeface="Calibri"/>
                <a:cs typeface="Calibri"/>
              </a:rPr>
              <a:t>related </a:t>
            </a:r>
            <a:r>
              <a:rPr lang="en-AU" sz="7000" dirty="0" smtClean="0">
                <a:latin typeface="Calibri"/>
                <a:cs typeface="Calibri"/>
              </a:rPr>
              <a:t>facts.</a:t>
            </a:r>
            <a:r>
              <a:rPr lang="en-AU" sz="7000" dirty="0" smtClean="0">
                <a:latin typeface="Calibri"/>
                <a:cs typeface="Calibri"/>
              </a:rPr>
              <a:t> </a:t>
            </a:r>
          </a:p>
          <a:p>
            <a:endParaRPr lang="en-AU" sz="7000" dirty="0" smtClean="0">
              <a:latin typeface="Calibri"/>
              <a:cs typeface="Calibri"/>
            </a:endParaRPr>
          </a:p>
          <a:p>
            <a:r>
              <a:rPr lang="en-AU" sz="7000" b="0" dirty="0" smtClean="0">
                <a:latin typeface="Calibri"/>
                <a:cs typeface="Calibri"/>
              </a:rPr>
              <a:t>For </a:t>
            </a:r>
            <a:r>
              <a:rPr lang="en-AU" sz="7000" b="0" dirty="0" smtClean="0">
                <a:latin typeface="Calibri"/>
                <a:cs typeface="Calibri"/>
              </a:rPr>
              <a:t>example, given 3 × 4,</a:t>
            </a:r>
            <a:r>
              <a:rPr lang="en-AU" sz="7000" b="0" dirty="0" smtClean="0">
                <a:latin typeface="Calibri"/>
                <a:cs typeface="Calibri"/>
              </a:rPr>
              <a:t> students could double </a:t>
            </a:r>
            <a:r>
              <a:rPr lang="en-AU" sz="7000" b="0" dirty="0" smtClean="0">
                <a:latin typeface="Calibri"/>
                <a:cs typeface="Calibri"/>
              </a:rPr>
              <a:t>one factor</a:t>
            </a:r>
            <a:r>
              <a:rPr lang="en-AU" sz="7000" b="0" dirty="0" smtClean="0">
                <a:latin typeface="Calibri"/>
                <a:cs typeface="Calibri"/>
              </a:rPr>
              <a:t> (</a:t>
            </a:r>
            <a:r>
              <a:rPr lang="en-AU" sz="7000" b="0" dirty="0" smtClean="0">
                <a:latin typeface="Calibri"/>
                <a:cs typeface="Calibri"/>
              </a:rPr>
              <a:t>3 in this case) to get 6 × </a:t>
            </a:r>
            <a:r>
              <a:rPr lang="en-AU" sz="7000" b="0" dirty="0" smtClean="0">
                <a:latin typeface="Calibri"/>
                <a:cs typeface="Calibri"/>
              </a:rPr>
              <a:t>4. They could double the other factor to </a:t>
            </a:r>
            <a:r>
              <a:rPr lang="en-AU" sz="7000" b="0" dirty="0" smtClean="0">
                <a:cs typeface="Calibri"/>
              </a:rPr>
              <a:t>get </a:t>
            </a:r>
            <a:r>
              <a:rPr lang="en-AU" sz="7000" b="0" dirty="0" smtClean="0">
                <a:cs typeface="Calibri"/>
              </a:rPr>
              <a:t>3 × </a:t>
            </a:r>
            <a:r>
              <a:rPr lang="en-AU" sz="7000" b="0" dirty="0" smtClean="0">
                <a:cs typeface="Calibri"/>
              </a:rPr>
              <a:t>8.</a:t>
            </a:r>
            <a:br>
              <a:rPr lang="en-AU" sz="7000" b="0" dirty="0" smtClean="0">
                <a:cs typeface="Calibri"/>
              </a:rPr>
            </a:br>
            <a:r>
              <a:rPr lang="en-AU" sz="7000" b="0" dirty="0" smtClean="0">
                <a:latin typeface="Calibri"/>
                <a:cs typeface="Calibri"/>
              </a:rPr>
              <a:t>For some facts, they could halve one and double the other.</a:t>
            </a:r>
            <a:r>
              <a:rPr lang="en-AU" sz="4400" b="0" dirty="0" smtClean="0">
                <a:latin typeface="Calibri"/>
                <a:cs typeface="Calibri"/>
              </a:rPr>
              <a:t/>
            </a:r>
            <a:br>
              <a:rPr lang="en-AU" sz="4400" b="0" dirty="0" smtClean="0">
                <a:latin typeface="Calibri"/>
                <a:cs typeface="Calibri"/>
              </a:rPr>
            </a:br>
            <a:r>
              <a:rPr lang="en-AU" sz="4400" dirty="0" smtClean="0">
                <a:latin typeface="Calibri"/>
                <a:cs typeface="Calibri"/>
              </a:rPr>
              <a:t>	</a:t>
            </a: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33872" y="794792"/>
            <a:ext cx="8686800" cy="762000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Going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further: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ideas and tips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59024" y="1556792"/>
            <a:ext cx="7005464" cy="4310608"/>
          </a:xfrm>
        </p:spPr>
        <p:txBody>
          <a:bodyPr>
            <a:normAutofit fontScale="62500" lnSpcReduction="20000"/>
          </a:bodyPr>
          <a:lstStyle/>
          <a:p>
            <a:r>
              <a:rPr lang="en-AU" sz="4400" dirty="0" smtClean="0">
                <a:latin typeface="Calibri"/>
                <a:cs typeface="Calibri"/>
              </a:rPr>
              <a:t>Teaching </a:t>
            </a:r>
            <a:r>
              <a:rPr lang="en-AU" sz="4400" dirty="0" smtClean="0">
                <a:latin typeface="Calibri"/>
                <a:cs typeface="Calibri"/>
              </a:rPr>
              <a:t>tips </a:t>
            </a:r>
            <a:endParaRPr lang="en-AU" sz="4400" dirty="0" smtClean="0">
              <a:latin typeface="Calibri"/>
              <a:cs typeface="Calibri"/>
            </a:endParaRPr>
          </a:p>
          <a:p>
            <a:pPr>
              <a:buNone/>
            </a:pPr>
            <a:r>
              <a:rPr lang="en-AU" sz="4400" b="0" dirty="0" smtClean="0">
                <a:latin typeface="Calibri"/>
                <a:cs typeface="Calibri"/>
              </a:rPr>
              <a:t>Drawing </a:t>
            </a:r>
            <a:r>
              <a:rPr lang="en-AU" sz="4400" b="0" dirty="0">
                <a:latin typeface="Calibri"/>
                <a:cs typeface="Calibri"/>
              </a:rPr>
              <a:t>the arrays on the grid provides a </a:t>
            </a:r>
            <a:r>
              <a:rPr lang="en-AU" sz="4400" b="0" dirty="0" smtClean="0">
                <a:latin typeface="Calibri"/>
                <a:cs typeface="Calibri"/>
              </a:rPr>
              <a:t>visual </a:t>
            </a:r>
            <a:r>
              <a:rPr lang="en-AU" sz="4400" b="0" dirty="0" smtClean="0">
                <a:latin typeface="Calibri"/>
                <a:cs typeface="Calibri"/>
              </a:rPr>
              <a:t>image </a:t>
            </a:r>
            <a:r>
              <a:rPr lang="en-AU" sz="4400" b="0" dirty="0">
                <a:latin typeface="Calibri"/>
                <a:cs typeface="Calibri"/>
              </a:rPr>
              <a:t>of how </a:t>
            </a:r>
            <a:r>
              <a:rPr lang="en-AU" sz="4400" b="0" dirty="0" smtClean="0">
                <a:latin typeface="Calibri"/>
                <a:cs typeface="Calibri"/>
              </a:rPr>
              <a:t>the </a:t>
            </a:r>
            <a:r>
              <a:rPr lang="en-AU" sz="4400" b="0" dirty="0">
                <a:latin typeface="Calibri"/>
                <a:cs typeface="Calibri"/>
              </a:rPr>
              <a:t>dimensions</a:t>
            </a:r>
            <a:r>
              <a:rPr lang="en-AU" sz="4400" b="0" dirty="0" smtClean="0">
                <a:latin typeface="Calibri"/>
                <a:cs typeface="Calibri"/>
              </a:rPr>
              <a:t> change when </a:t>
            </a:r>
            <a:r>
              <a:rPr lang="en-AU" sz="4400" b="0" dirty="0">
                <a:latin typeface="Calibri"/>
                <a:cs typeface="Calibri"/>
              </a:rPr>
              <a:t>one factor</a:t>
            </a:r>
            <a:r>
              <a:rPr lang="en-AU" sz="4400" b="0" dirty="0" smtClean="0">
                <a:latin typeface="Calibri"/>
                <a:cs typeface="Calibri"/>
              </a:rPr>
              <a:t> is </a:t>
            </a:r>
            <a:r>
              <a:rPr lang="en-AU" sz="4400" b="0" dirty="0" smtClean="0">
                <a:latin typeface="Calibri"/>
                <a:cs typeface="Calibri"/>
              </a:rPr>
              <a:t>doubled</a:t>
            </a:r>
            <a:r>
              <a:rPr lang="en-AU" sz="4400" b="0" dirty="0" smtClean="0">
                <a:latin typeface="Calibri"/>
                <a:cs typeface="Calibri"/>
              </a:rPr>
              <a:t>.</a:t>
            </a:r>
          </a:p>
          <a:p>
            <a:pPr>
              <a:buNone/>
            </a:pPr>
            <a:r>
              <a:rPr lang="en-AU" sz="4400" b="0" dirty="0" smtClean="0">
                <a:latin typeface="Calibri"/>
                <a:cs typeface="Calibri"/>
              </a:rPr>
              <a:t> </a:t>
            </a:r>
            <a:br>
              <a:rPr lang="en-AU" sz="4400" b="0" dirty="0" smtClean="0">
                <a:latin typeface="Calibri"/>
                <a:cs typeface="Calibri"/>
              </a:rPr>
            </a:br>
            <a:r>
              <a:rPr lang="en-AU" sz="4400" b="0" dirty="0" smtClean="0">
                <a:latin typeface="Calibri"/>
                <a:cs typeface="Calibri"/>
              </a:rPr>
              <a:t>It </a:t>
            </a:r>
            <a:r>
              <a:rPr lang="en-AU" sz="4400" b="0" dirty="0">
                <a:latin typeface="Calibri"/>
                <a:cs typeface="Calibri"/>
              </a:rPr>
              <a:t>can also show ways to partition the array. </a:t>
            </a:r>
            <a:r>
              <a:rPr lang="en-AU" sz="4400" b="0" dirty="0" smtClean="0">
                <a:latin typeface="Calibri"/>
                <a:cs typeface="Calibri"/>
              </a:rPr>
              <a:t> </a:t>
            </a:r>
            <a:r>
              <a:rPr lang="en-AU" sz="4400" b="0" dirty="0" smtClean="0">
                <a:latin typeface="Calibri"/>
                <a:cs typeface="Calibri"/>
              </a:rPr>
              <a:t> </a:t>
            </a:r>
          </a:p>
          <a:p>
            <a:pPr>
              <a:buNone/>
            </a:pPr>
            <a:r>
              <a:rPr lang="en-AU" sz="4400" b="0" dirty="0" smtClean="0">
                <a:latin typeface="Calibri"/>
                <a:cs typeface="Calibri"/>
              </a:rPr>
              <a:t/>
            </a:r>
            <a:br>
              <a:rPr lang="en-AU" sz="4400" b="0" dirty="0" smtClean="0">
                <a:latin typeface="Calibri"/>
                <a:cs typeface="Calibri"/>
              </a:rPr>
            </a:br>
            <a:r>
              <a:rPr lang="en-AU" sz="4400" b="0" dirty="0" smtClean="0">
                <a:latin typeface="Calibri"/>
                <a:cs typeface="Calibri"/>
              </a:rPr>
              <a:t>Recording </a:t>
            </a:r>
            <a:r>
              <a:rPr lang="en-AU" sz="4400" b="0" dirty="0">
                <a:latin typeface="Calibri"/>
                <a:cs typeface="Calibri"/>
              </a:rPr>
              <a:t>the </a:t>
            </a:r>
            <a:r>
              <a:rPr lang="en-AU" sz="4400" b="0" dirty="0" smtClean="0">
                <a:latin typeface="Calibri"/>
                <a:cs typeface="Calibri"/>
              </a:rPr>
              <a:t>product </a:t>
            </a:r>
            <a:r>
              <a:rPr lang="en-AU" sz="4400" b="0" dirty="0">
                <a:latin typeface="Calibri"/>
                <a:cs typeface="Calibri"/>
              </a:rPr>
              <a:t>on the multiplication </a:t>
            </a:r>
            <a:r>
              <a:rPr lang="en-AU" sz="4400" b="0" dirty="0" smtClean="0">
                <a:latin typeface="Calibri"/>
                <a:cs typeface="Calibri"/>
              </a:rPr>
              <a:t>grid </a:t>
            </a:r>
            <a:r>
              <a:rPr lang="en-AU" sz="4400" b="0" dirty="0" smtClean="0">
                <a:latin typeface="Calibri"/>
                <a:cs typeface="Calibri"/>
              </a:rPr>
              <a:t>provides </a:t>
            </a:r>
            <a:r>
              <a:rPr lang="en-AU" sz="4400" b="0" dirty="0">
                <a:latin typeface="Calibri"/>
                <a:cs typeface="Calibri"/>
              </a:rPr>
              <a:t>the link between </a:t>
            </a:r>
            <a:r>
              <a:rPr lang="en-AU" sz="4400" b="0" dirty="0" smtClean="0">
                <a:latin typeface="Calibri"/>
                <a:cs typeface="Calibri"/>
              </a:rPr>
              <a:t>the </a:t>
            </a:r>
            <a:r>
              <a:rPr lang="en-AU" sz="4400" b="0" dirty="0">
                <a:latin typeface="Calibri"/>
                <a:cs typeface="Calibri"/>
              </a:rPr>
              <a:t>visual and </a:t>
            </a:r>
            <a:r>
              <a:rPr lang="en-AU" sz="4400" b="0" dirty="0" smtClean="0">
                <a:latin typeface="Calibri"/>
                <a:cs typeface="Calibri"/>
              </a:rPr>
              <a:t>the </a:t>
            </a:r>
            <a:r>
              <a:rPr lang="en-AU" sz="4400" b="0" dirty="0" smtClean="0">
                <a:latin typeface="Calibri"/>
                <a:cs typeface="Calibri"/>
              </a:rPr>
              <a:t>symbolic </a:t>
            </a:r>
            <a:r>
              <a:rPr lang="en-AU" sz="4400" b="0" dirty="0">
                <a:latin typeface="Calibri"/>
                <a:cs typeface="Calibri"/>
              </a:rPr>
              <a:t>representation.</a:t>
            </a:r>
          </a:p>
          <a:p>
            <a:pPr>
              <a:buClr>
                <a:srgbClr val="0000FF"/>
              </a:buClr>
            </a:pPr>
            <a:endParaRPr lang="en-AU" sz="4400" b="0" dirty="0">
              <a:latin typeface="Calibri"/>
              <a:cs typeface="Calibri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33872" y="794792"/>
            <a:ext cx="8686800" cy="762000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Going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further: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ideas and tips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33872" y="2418793"/>
            <a:ext cx="6279232" cy="1868016"/>
          </a:xfrm>
        </p:spPr>
        <p:txBody>
          <a:bodyPr>
            <a:normAutofit fontScale="92500" lnSpcReduction="20000"/>
          </a:bodyPr>
          <a:lstStyle/>
          <a:p>
            <a:r>
              <a:rPr lang="en-AU" sz="2400" dirty="0" smtClean="0">
                <a:latin typeface="Calibri"/>
                <a:cs typeface="Calibri"/>
              </a:rPr>
              <a:t> </a:t>
            </a:r>
            <a:r>
              <a:rPr lang="en-AU" dirty="0" smtClean="0">
                <a:latin typeface="Calibri"/>
                <a:cs typeface="Calibri"/>
              </a:rPr>
              <a:t>Build up a class list of multiplication facts</a:t>
            </a:r>
            <a:r>
              <a:rPr lang="en-AU" dirty="0" smtClean="0">
                <a:latin typeface="Calibri"/>
                <a:cs typeface="Calibri"/>
              </a:rPr>
              <a:t> </a:t>
            </a:r>
            <a:r>
              <a:rPr lang="en-AU" b="0" dirty="0" smtClean="0">
                <a:latin typeface="Calibri"/>
                <a:cs typeface="Calibri"/>
              </a:rPr>
              <a:t>on </a:t>
            </a:r>
            <a:r>
              <a:rPr lang="en-AU" b="0" dirty="0" smtClean="0">
                <a:latin typeface="Calibri"/>
                <a:cs typeface="Calibri"/>
              </a:rPr>
              <a:t>the multiplication grid generated </a:t>
            </a:r>
            <a:r>
              <a:rPr lang="en-AU" b="0" dirty="0" smtClean="0">
                <a:latin typeface="Calibri"/>
                <a:cs typeface="Calibri"/>
              </a:rPr>
              <a:t>by </a:t>
            </a:r>
            <a:r>
              <a:rPr lang="en-AU" b="0" dirty="0" smtClean="0">
                <a:latin typeface="Calibri"/>
                <a:cs typeface="Calibri"/>
              </a:rPr>
              <a:t>doubling and partitioning.</a:t>
            </a:r>
            <a:r>
              <a:rPr lang="en-AU" sz="2400" b="0" dirty="0" smtClean="0">
                <a:latin typeface="Calibri"/>
                <a:cs typeface="Calibri"/>
              </a:rPr>
              <a:t/>
            </a:r>
            <a:br>
              <a:rPr lang="en-AU" sz="2400" b="0" dirty="0" smtClean="0">
                <a:latin typeface="Calibri"/>
                <a:cs typeface="Calibri"/>
              </a:rPr>
            </a:br>
            <a:r>
              <a:rPr lang="en-AU" sz="2400" b="0" dirty="0" smtClean="0">
                <a:latin typeface="Calibri"/>
                <a:cs typeface="Calibri"/>
              </a:rPr>
              <a:t> </a:t>
            </a:r>
            <a:endParaRPr lang="en-AU" sz="2400" b="0" dirty="0" smtClean="0">
              <a:latin typeface="Calibri"/>
              <a:cs typeface="Calibri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2400" b="0" dirty="0" smtClean="0">
              <a:latin typeface="Calibri"/>
              <a:ea typeface="ＭＳ Ｐゴシック" pitchFamily="-109" charset="-128"/>
              <a:cs typeface="Calibri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33872" y="794792"/>
            <a:ext cx="8686800" cy="762000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Going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further: </a:t>
            </a:r>
            <a:r>
              <a:rPr lang="en-AU" sz="3200" b="1" dirty="0" smtClean="0">
                <a:solidFill>
                  <a:srgbClr val="000090"/>
                </a:solidFill>
                <a:ea typeface="ＭＳ Ｐゴシック" pitchFamily="-109" charset="-128"/>
                <a:cs typeface="ＭＳ Ｐゴシック" pitchFamily="-109" charset="-128"/>
              </a:rPr>
              <a:t>ideas and tips</a:t>
            </a:r>
            <a:endParaRPr lang="en-AU" sz="3200" b="1" dirty="0">
              <a:solidFill>
                <a:srgbClr val="000090"/>
              </a:solidFill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61193" y="1981200"/>
            <a:ext cx="6279232" cy="4013671"/>
          </a:xfrm>
        </p:spPr>
        <p:txBody>
          <a:bodyPr>
            <a:normAutofit/>
          </a:bodyPr>
          <a:lstStyle/>
          <a:p>
            <a:r>
              <a:rPr lang="en-AU" sz="2800" dirty="0" smtClean="0">
                <a:latin typeface="Calibri"/>
                <a:cs typeface="Calibri"/>
              </a:rPr>
              <a:t>Students </a:t>
            </a:r>
            <a:r>
              <a:rPr lang="en-AU" sz="2800" dirty="0" smtClean="0">
                <a:latin typeface="Calibri"/>
                <a:cs typeface="Calibri"/>
              </a:rPr>
              <a:t>may also explore</a:t>
            </a:r>
            <a:r>
              <a:rPr lang="en-AU" sz="2800" dirty="0" smtClean="0">
                <a:latin typeface="Calibri"/>
                <a:cs typeface="Calibri"/>
              </a:rPr>
              <a:t> the use </a:t>
            </a:r>
            <a:r>
              <a:rPr lang="en-AU" sz="2800" dirty="0" smtClean="0">
                <a:latin typeface="Calibri"/>
                <a:cs typeface="Calibri"/>
              </a:rPr>
              <a:t>of halving and</a:t>
            </a:r>
            <a:r>
              <a:rPr lang="en-AU" sz="2800" dirty="0" smtClean="0">
                <a:latin typeface="Calibri"/>
                <a:cs typeface="Calibri"/>
              </a:rPr>
              <a:t> doubling </a:t>
            </a:r>
            <a:r>
              <a:rPr lang="en-AU" sz="2800" b="0" dirty="0" smtClean="0">
                <a:latin typeface="Calibri"/>
                <a:cs typeface="Calibri"/>
              </a:rPr>
              <a:t>to work out tricky facts such as 7</a:t>
            </a:r>
            <a:r>
              <a:rPr lang="en-AU" sz="2800" b="0" dirty="0" smtClean="0">
                <a:latin typeface="Calibri"/>
                <a:cs typeface="Calibri"/>
              </a:rPr>
              <a:t> </a:t>
            </a:r>
            <a:r>
              <a:rPr lang="en-AU" sz="2800" b="0" dirty="0" smtClean="0">
                <a:latin typeface="Calibri"/>
                <a:cs typeface="Calibri"/>
              </a:rPr>
              <a:t>lots of</a:t>
            </a:r>
            <a:r>
              <a:rPr lang="en-AU" sz="2800" b="0" dirty="0" smtClean="0">
                <a:latin typeface="Calibri"/>
                <a:cs typeface="Calibri"/>
              </a:rPr>
              <a:t> 8 and </a:t>
            </a:r>
            <a:r>
              <a:rPr lang="en-AU" sz="2800" b="0" dirty="0" smtClean="0">
                <a:latin typeface="Calibri"/>
                <a:cs typeface="Calibri"/>
              </a:rPr>
              <a:t>related division facts. </a:t>
            </a:r>
            <a:endParaRPr lang="en-AU" sz="2800" b="0" dirty="0" smtClean="0">
              <a:latin typeface="Calibri"/>
              <a:cs typeface="Calibri"/>
            </a:endParaRPr>
          </a:p>
          <a:p>
            <a:pPr>
              <a:buNone/>
            </a:pPr>
            <a:r>
              <a:rPr lang="en-AU" sz="2800" b="0" dirty="0" smtClean="0">
                <a:latin typeface="Calibri"/>
                <a:cs typeface="Calibri"/>
              </a:rPr>
              <a:t>For </a:t>
            </a:r>
            <a:r>
              <a:rPr lang="en-AU" sz="2800" b="0" dirty="0" smtClean="0">
                <a:latin typeface="Calibri"/>
                <a:cs typeface="Calibri"/>
              </a:rPr>
              <a:t>example, if I know 7 fours is </a:t>
            </a:r>
            <a:r>
              <a:rPr lang="en-AU" sz="2800" b="0" dirty="0" smtClean="0">
                <a:latin typeface="Calibri"/>
                <a:cs typeface="Calibri"/>
              </a:rPr>
              <a:t>28, </a:t>
            </a:r>
            <a:r>
              <a:rPr lang="en-AU" sz="2800" b="0" dirty="0" smtClean="0">
                <a:latin typeface="Calibri"/>
                <a:cs typeface="Calibri"/>
              </a:rPr>
              <a:t>then </a:t>
            </a:r>
            <a:r>
              <a:rPr lang="en-AU" sz="2800" b="0" dirty="0" smtClean="0">
                <a:latin typeface="Calibri"/>
                <a:cs typeface="Calibri"/>
              </a:rPr>
              <a:t>I can double </a:t>
            </a:r>
            <a:r>
              <a:rPr lang="en-AU" sz="2800" b="0" dirty="0" smtClean="0">
                <a:latin typeface="Calibri"/>
                <a:cs typeface="Calibri"/>
              </a:rPr>
              <a:t>the fours</a:t>
            </a:r>
            <a:r>
              <a:rPr lang="en-AU" sz="2800" b="0" dirty="0" smtClean="0">
                <a:latin typeface="Calibri"/>
                <a:cs typeface="Calibri"/>
              </a:rPr>
              <a:t> to get </a:t>
            </a:r>
            <a:r>
              <a:rPr lang="en-AU" sz="2800" b="0" dirty="0" smtClean="0">
                <a:latin typeface="Calibri"/>
                <a:cs typeface="Calibri"/>
              </a:rPr>
              <a:t>7 eights. Double the</a:t>
            </a:r>
            <a:r>
              <a:rPr lang="en-AU" sz="2800" b="0" dirty="0" smtClean="0">
                <a:latin typeface="Calibri"/>
                <a:cs typeface="Calibri"/>
              </a:rPr>
              <a:t> product </a:t>
            </a:r>
            <a:r>
              <a:rPr lang="en-AU" sz="2800" b="0" dirty="0" smtClean="0">
                <a:latin typeface="Calibri"/>
                <a:cs typeface="Calibri"/>
              </a:rPr>
              <a:t>of </a:t>
            </a:r>
            <a:r>
              <a:rPr lang="en-AU" sz="2800" b="0" dirty="0" smtClean="0">
                <a:latin typeface="Calibri"/>
                <a:cs typeface="Calibri"/>
              </a:rPr>
              <a:t>28 gives 56, which is the product of 7 and 8.</a:t>
            </a:r>
            <a:endParaRPr lang="en-AU" sz="2800" b="0" dirty="0" smtClean="0">
              <a:latin typeface="Calibri"/>
              <a:cs typeface="Calibri"/>
            </a:endParaRPr>
          </a:p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endParaRPr lang="en-AU" sz="2400" b="0" dirty="0" smtClean="0">
              <a:latin typeface="Calibri"/>
              <a:ea typeface="ＭＳ Ｐゴシック" pitchFamily="-109" charset="-128"/>
              <a:cs typeface="Calibri"/>
            </a:endParaRPr>
          </a:p>
          <a:p>
            <a:pPr eaLnBrk="1" hangingPunct="1">
              <a:lnSpc>
                <a:spcPct val="90000"/>
              </a:lnSpc>
              <a:buClr>
                <a:srgbClr val="0000FF"/>
              </a:buClr>
              <a:buNone/>
            </a:pPr>
            <a:endParaRPr lang="en-AU" sz="3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>
          <a:xfrm>
            <a:off x="19590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Facts within facts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1177</TotalTime>
  <Words>932</Words>
  <Application>Microsoft Macintosh PowerPoint</Application>
  <PresentationFormat>On-screen Show (4:3)</PresentationFormat>
  <Paragraphs>306</Paragraphs>
  <Slides>21</Slides>
  <Notes>19</Notes>
  <HiddenSlides>0</HiddenSlides>
  <MMClips>0</MMClips>
  <ScaleCrop>false</ScaleCrop>
  <HeadingPairs>
    <vt:vector size="6" baseType="variant">
      <vt:variant>
        <vt:lpstr>Design Template</vt:lpstr>
      </vt:variant>
      <vt:variant>
        <vt:i4>1</vt:i4>
      </vt:variant>
      <vt:variant>
        <vt:lpstr>Links</vt:lpstr>
      </vt:variant>
      <vt:variant>
        <vt:i4>5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Office Theme</vt:lpstr>
      <vt:lpstr>???</vt:lpstr>
      <vt:lpstr>Macintosh HD:Users:annd:Desktop:Mentals work November:November work,AD:figures for files:10by10grid.docx!OLE_LINK1</vt:lpstr>
      <vt:lpstr>Macintosh HD:Users:annd:Desktop:figures for files:10by10grid.docx!OLE_LINK1</vt:lpstr>
      <vt:lpstr>???</vt:lpstr>
      <vt:lpstr>???</vt:lpstr>
      <vt:lpstr>Slide 1</vt:lpstr>
      <vt:lpstr>Slide 2</vt:lpstr>
      <vt:lpstr>What other facts can you see in 8 × 4 ?</vt:lpstr>
      <vt:lpstr>What can I see in 8 × 4 ?</vt:lpstr>
      <vt:lpstr>What can I see in 8 × 4 ?</vt:lpstr>
      <vt:lpstr>What can I see in 8 × 4 ?</vt:lpstr>
      <vt:lpstr>What else can I see?</vt:lpstr>
      <vt:lpstr>What else can I see?</vt:lpstr>
      <vt:lpstr>What else can I see?</vt:lpstr>
      <vt:lpstr>What else can I see?</vt:lpstr>
      <vt:lpstr>What else can I see?</vt:lpstr>
      <vt:lpstr>What else can I see?</vt:lpstr>
      <vt:lpstr>What else can I see?</vt:lpstr>
      <vt:lpstr>What else can I see?</vt:lpstr>
      <vt:lpstr>What else can I see?</vt:lpstr>
      <vt:lpstr>Slide 16</vt:lpstr>
      <vt:lpstr>Slide 17</vt:lpstr>
      <vt:lpstr>Going further: ideas and tips</vt:lpstr>
      <vt:lpstr>Going further: ideas and tips</vt:lpstr>
      <vt:lpstr>Going further: ideas and tips</vt:lpstr>
      <vt:lpstr>Going further: ideas and tips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Ann Downton</dc:creator>
  <cp:lastModifiedBy>Kate Manuel</cp:lastModifiedBy>
  <cp:revision>36</cp:revision>
  <dcterms:created xsi:type="dcterms:W3CDTF">2013-05-31T01:50:51Z</dcterms:created>
  <dcterms:modified xsi:type="dcterms:W3CDTF">2013-05-31T02:35:42Z</dcterms:modified>
</cp:coreProperties>
</file>