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Default Extension="emf" ContentType="image/x-emf"/>
  <Override PartName="/ppt/slideLayouts/slideLayout6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rels" ContentType="application/vnd.openxmlformats-package.relationships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Default Extension="wdp" ContentType="image/vnd.ms-photo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DFE2DF"/>
  </p:clrMru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Objects="1">
      <p:cViewPr>
        <p:scale>
          <a:sx n="100" d="100"/>
          <a:sy n="100" d="100"/>
        </p:scale>
        <p:origin x="-584" y="-80"/>
      </p:cViewPr>
      <p:guideLst>
        <p:guide orient="horz" pos="1842"/>
        <p:guide pos="33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2CEBB4B-5D38-5F40-97B0-64CD0A9700AA}" type="datetimeFigureOut">
              <a:rPr lang="en-US" smtClean="0"/>
              <a:pPr/>
              <a:t>5/31/13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239A2F6-C07E-3046-8C0E-816B00A8B42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 smtClean="0"/>
              <a:t>What do you see?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level</a:t>
            </a:r>
          </a:p>
          <a:p>
            <a:pPr lvl="2"/>
            <a:r>
              <a:rPr lang="en-AU" dirty="0"/>
              <a:t>Third level</a:t>
            </a:r>
          </a:p>
          <a:p>
            <a:pPr lvl="3"/>
            <a:r>
              <a:rPr lang="en-AU" dirty="0"/>
              <a:t>Fourth 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microsoft.com/office/2007/relationships/hdphoto" Target="../media/hdphoto2.wdp"/><Relationship Id="rId5" Type="http://schemas.microsoft.com/office/2007/relationships/hdphoto" Target="../media/hdphoto3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Multiplying by zero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976438"/>
            <a:ext cx="6324600" cy="3128962"/>
          </a:xfrm>
        </p:spPr>
        <p:txBody>
          <a:bodyPr>
            <a:normAutofit/>
          </a:bodyPr>
          <a:lstStyle/>
          <a:p>
            <a:pPr algn="l"/>
            <a:r>
              <a:rPr lang="en-AU" sz="3500" dirty="0" smtClean="0">
                <a:solidFill>
                  <a:srgbClr val="000090"/>
                </a:solidFill>
              </a:rPr>
              <a:t>Being able to generalise that</a:t>
            </a:r>
            <a:r>
              <a:rPr lang="en-AU" sz="3500" dirty="0" smtClean="0">
                <a:solidFill>
                  <a:srgbClr val="000090"/>
                </a:solidFill>
              </a:rPr>
              <a:t> ‘multiplying </a:t>
            </a:r>
            <a:r>
              <a:rPr lang="en-AU" sz="3500" dirty="0" smtClean="0">
                <a:solidFill>
                  <a:srgbClr val="000090"/>
                </a:solidFill>
              </a:rPr>
              <a:t>any number by </a:t>
            </a:r>
            <a:r>
              <a:rPr lang="en-AU" sz="3500" dirty="0" smtClean="0">
                <a:solidFill>
                  <a:srgbClr val="000090"/>
                </a:solidFill>
              </a:rPr>
              <a:t>zero gives </a:t>
            </a:r>
            <a:r>
              <a:rPr lang="en-AU" sz="3500" dirty="0" smtClean="0">
                <a:solidFill>
                  <a:srgbClr val="000090"/>
                </a:solidFill>
              </a:rPr>
              <a:t>a</a:t>
            </a:r>
            <a:r>
              <a:rPr lang="en-AU" sz="3500" dirty="0" smtClean="0">
                <a:solidFill>
                  <a:srgbClr val="000090"/>
                </a:solidFill>
              </a:rPr>
              <a:t> </a:t>
            </a:r>
            <a:r>
              <a:rPr lang="en-AU" sz="3500" dirty="0" smtClean="0">
                <a:solidFill>
                  <a:srgbClr val="000090"/>
                </a:solidFill>
              </a:rPr>
              <a:t>product</a:t>
            </a:r>
            <a:r>
              <a:rPr lang="en-AU" sz="3500" dirty="0" smtClean="0">
                <a:solidFill>
                  <a:srgbClr val="000090"/>
                </a:solidFill>
              </a:rPr>
              <a:t> </a:t>
            </a:r>
            <a:r>
              <a:rPr lang="en-AU" sz="3500" dirty="0" smtClean="0">
                <a:solidFill>
                  <a:srgbClr val="000090"/>
                </a:solidFill>
              </a:rPr>
              <a:t>of</a:t>
            </a:r>
            <a:r>
              <a:rPr lang="en-AU" sz="3500" dirty="0" smtClean="0">
                <a:solidFill>
                  <a:srgbClr val="000090"/>
                </a:solidFill>
              </a:rPr>
              <a:t> zero’ </a:t>
            </a:r>
            <a:r>
              <a:rPr lang="en-AU" sz="3500" dirty="0" smtClean="0">
                <a:solidFill>
                  <a:srgbClr val="000090"/>
                </a:solidFill>
              </a:rPr>
              <a:t>helps</a:t>
            </a:r>
            <a:r>
              <a:rPr lang="en-AU" sz="3500" dirty="0" smtClean="0">
                <a:solidFill>
                  <a:srgbClr val="000090"/>
                </a:solidFill>
              </a:rPr>
              <a:t> students apply </a:t>
            </a:r>
            <a:r>
              <a:rPr lang="en-AU" sz="3500" dirty="0" smtClean="0">
                <a:solidFill>
                  <a:srgbClr val="000090"/>
                </a:solidFill>
              </a:rPr>
              <a:t>this knowledge to situations such as 3 × 6 × 0. </a:t>
            </a:r>
          </a:p>
          <a:p>
            <a:pPr algn="l"/>
            <a:endParaRPr lang="en-US" dirty="0"/>
          </a:p>
        </p:txBody>
      </p:sp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Multiplying by zero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3728" y="692696"/>
            <a:ext cx="8229600" cy="1143000"/>
          </a:xfrm>
        </p:spPr>
        <p:txBody>
          <a:bodyPr/>
          <a:lstStyle/>
          <a:p>
            <a:r>
              <a:rPr lang="en-US" sz="3200" b="1" dirty="0">
                <a:solidFill>
                  <a:srgbClr val="000090"/>
                </a:solidFill>
              </a:rPr>
              <a:t>2</a:t>
            </a:r>
            <a:r>
              <a:rPr lang="en-US" sz="3200" b="1" dirty="0" smtClean="0">
                <a:solidFill>
                  <a:srgbClr val="000090"/>
                </a:solidFill>
              </a:rPr>
              <a:t> packets of 3 chocolates </a:t>
            </a:r>
            <a:endParaRPr lang="en-US" sz="3200" b="1" dirty="0">
              <a:solidFill>
                <a:srgbClr val="000090"/>
              </a:solidFill>
            </a:endParaRPr>
          </a:p>
        </p:txBody>
      </p:sp>
      <p:pic>
        <p:nvPicPr>
          <p:cNvPr id="7" name="Picture 6" descr="Screen Shot 2012-11-25 at 1.01.06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549" y="2564904"/>
            <a:ext cx="3046451" cy="16017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771775" y="4869160"/>
            <a:ext cx="36004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0090"/>
                </a:solidFill>
              </a:rPr>
              <a:t>2</a:t>
            </a:r>
            <a:r>
              <a:rPr lang="en-US" sz="3200" b="1" dirty="0" smtClean="0">
                <a:solidFill>
                  <a:srgbClr val="000090"/>
                </a:solidFill>
              </a:rPr>
              <a:t> × 3 = 6</a:t>
            </a:r>
            <a:endParaRPr lang="en-US" sz="3200" b="1" dirty="0">
              <a:solidFill>
                <a:srgbClr val="000090"/>
              </a:solidFill>
            </a:endParaRPr>
          </a:p>
        </p:txBody>
      </p:sp>
      <p:pic>
        <p:nvPicPr>
          <p:cNvPr id="9" name="Picture 8" descr="Screen Shot 2012-11-25 at 1.01.06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3633" y="2569770"/>
            <a:ext cx="3046451" cy="1601743"/>
          </a:xfrm>
          <a:prstGeom prst="rect">
            <a:avLst/>
          </a:prstGeom>
        </p:spPr>
      </p:pic>
      <p:sp>
        <p:nvSpPr>
          <p:cNvPr id="10" name="Title Placeholder 1"/>
          <p:cNvSpPr txBox="1">
            <a:spLocks/>
          </p:cNvSpPr>
          <p:nvPr/>
        </p:nvSpPr>
        <p:spPr bwMode="auto">
          <a:xfrm>
            <a:off x="2041170" y="188640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Multiplying by zero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1170" y="692696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1 packet of 3 chocolates </a:t>
            </a:r>
            <a:endParaRPr lang="en-US" sz="3200" b="1" dirty="0">
              <a:solidFill>
                <a:srgbClr val="000090"/>
              </a:solidFill>
            </a:endParaRPr>
          </a:p>
        </p:txBody>
      </p:sp>
      <p:pic>
        <p:nvPicPr>
          <p:cNvPr id="7" name="Picture 6" descr="Screen Shot 2012-11-25 at 1.01.06 P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0585" y="2315627"/>
            <a:ext cx="2962829" cy="15577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71775" y="4293096"/>
            <a:ext cx="36004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90"/>
                </a:solidFill>
              </a:rPr>
              <a:t>1 × 3 = 3</a:t>
            </a:r>
            <a:endParaRPr lang="en-US" sz="3200" b="1" dirty="0">
              <a:solidFill>
                <a:srgbClr val="000090"/>
              </a:solidFill>
            </a:endParaRPr>
          </a:p>
        </p:txBody>
      </p:sp>
      <p:sp>
        <p:nvSpPr>
          <p:cNvPr id="6" name="Title Placeholder 1"/>
          <p:cNvSpPr txBox="1">
            <a:spLocks/>
          </p:cNvSpPr>
          <p:nvPr/>
        </p:nvSpPr>
        <p:spPr bwMode="auto">
          <a:xfrm>
            <a:off x="2041170" y="188640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Multiplying by zero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1032" y="692696"/>
            <a:ext cx="8229600" cy="1143000"/>
          </a:xfrm>
        </p:spPr>
        <p:txBody>
          <a:bodyPr/>
          <a:lstStyle/>
          <a:p>
            <a:r>
              <a:rPr lang="en-US" sz="3200" b="1" dirty="0">
                <a:solidFill>
                  <a:srgbClr val="000090"/>
                </a:solidFill>
              </a:rPr>
              <a:t>No packets of 3 chocolates </a:t>
            </a:r>
          </a:p>
        </p:txBody>
      </p:sp>
      <p:pic>
        <p:nvPicPr>
          <p:cNvPr id="19" name="Picture 18" descr="Screen Shot 2012-11-25 at 1.30.37 PM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backgroundRemoval t="36249" b="92917" l="5490" r="49414">
                        <a14:foregroundMark x1="41667" y1="47917" x2="41667" y2="47917"/>
                        <a14:foregroundMark x1="38333" y1="85417" x2="38333" y2="85417"/>
                        <a14:foregroundMark x1="44444" y1="84028" x2="44444" y2="84028"/>
                        <a14:foregroundMark x1="45000" y1="75694" x2="45000" y2="75694"/>
                        <a14:foregroundMark x1="45000" y1="56944" x2="45000" y2="56944"/>
                        <a14:foregroundMark x1="44444" y1="40972" x2="44444" y2="40972"/>
                      </a14:backgroundRemoval>
                    </a14:imgEffect>
                  </a14:imgLayer>
                </a14:imgProps>
              </a:ext>
            </a:extLst>
          </a:blip>
          <a:srcRect t="29165" r="45096"/>
          <a:stretch>
            <a:fillRect/>
          </a:stretch>
        </p:blipFill>
        <p:spPr>
          <a:xfrm>
            <a:off x="2498193" y="2060848"/>
            <a:ext cx="1143000" cy="117971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331640" y="3323720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000090"/>
                </a:solidFill>
              </a:rPr>
              <a:t>Just 3 empty chocolate wrappers!</a:t>
            </a:r>
            <a:endParaRPr lang="en-US" sz="2800" dirty="0">
              <a:solidFill>
                <a:srgbClr val="00009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97579" y="4149080"/>
            <a:ext cx="360045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000090"/>
                </a:solidFill>
              </a:rPr>
              <a:t>0 × 3 = 0</a:t>
            </a:r>
            <a:endParaRPr lang="en-US" sz="3200" b="1" dirty="0">
              <a:solidFill>
                <a:srgbClr val="000090"/>
              </a:solidFill>
            </a:endParaRPr>
          </a:p>
        </p:txBody>
      </p:sp>
      <p:sp>
        <p:nvSpPr>
          <p:cNvPr id="14" name="Title Placeholder 1"/>
          <p:cNvSpPr txBox="1">
            <a:spLocks/>
          </p:cNvSpPr>
          <p:nvPr/>
        </p:nvSpPr>
        <p:spPr bwMode="auto">
          <a:xfrm>
            <a:off x="2041170" y="188640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Multiplying by zero</a:t>
            </a:r>
            <a:endParaRPr lang="en-US" dirty="0"/>
          </a:p>
        </p:txBody>
      </p:sp>
      <p:pic>
        <p:nvPicPr>
          <p:cNvPr id="16" name="Picture 15" descr="Screen Shot 2012-11-25 at 1.30.37 PM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4">
                    <a14:imgEffect>
                      <a14:backgroundRemoval t="36249" b="92917" l="5490" r="49414">
                        <a14:foregroundMark x1="41667" y1="47917" x2="41667" y2="47917"/>
                        <a14:foregroundMark x1="38333" y1="85417" x2="38333" y2="85417"/>
                        <a14:foregroundMark x1="44444" y1="84028" x2="44444" y2="84028"/>
                        <a14:foregroundMark x1="45000" y1="75694" x2="45000" y2="75694"/>
                        <a14:foregroundMark x1="45000" y1="56944" x2="45000" y2="56944"/>
                        <a14:foregroundMark x1="44444" y1="40972" x2="44444" y2="40972"/>
                      </a14:backgroundRemoval>
                    </a14:imgEffect>
                  </a14:imgLayer>
                </a14:imgProps>
              </a:ext>
            </a:extLst>
          </a:blip>
          <a:srcRect t="29165" r="45096"/>
          <a:stretch>
            <a:fillRect/>
          </a:stretch>
        </p:blipFill>
        <p:spPr>
          <a:xfrm>
            <a:off x="3747118" y="2060848"/>
            <a:ext cx="1143000" cy="1179716"/>
          </a:xfrm>
          <a:prstGeom prst="rect">
            <a:avLst/>
          </a:prstGeom>
        </p:spPr>
      </p:pic>
      <p:pic>
        <p:nvPicPr>
          <p:cNvPr id="18" name="Picture 17" descr="Screen Shot 2012-11-25 at 1.30.37 PM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5">
                    <a14:imgEffect>
                      <a14:backgroundRemoval t="36249" b="92917" l="5490" r="49414">
                        <a14:foregroundMark x1="41667" y1="47917" x2="41667" y2="47917"/>
                        <a14:foregroundMark x1="38333" y1="85417" x2="38333" y2="85417"/>
                        <a14:foregroundMark x1="44444" y1="84028" x2="44444" y2="84028"/>
                        <a14:foregroundMark x1="45000" y1="75694" x2="45000" y2="75694"/>
                        <a14:foregroundMark x1="45000" y1="56944" x2="45000" y2="56944"/>
                        <a14:foregroundMark x1="44444" y1="40972" x2="44444" y2="40972"/>
                      </a14:backgroundRemoval>
                    </a14:imgEffect>
                  </a14:imgLayer>
                </a14:imgProps>
              </a:ext>
            </a:extLst>
          </a:blip>
          <a:srcRect t="29165" r="45096"/>
          <a:stretch>
            <a:fillRect/>
          </a:stretch>
        </p:blipFill>
        <p:spPr>
          <a:xfrm>
            <a:off x="5076056" y="2060848"/>
            <a:ext cx="1143000" cy="11797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1720" y="692696"/>
            <a:ext cx="2736304" cy="998984"/>
          </a:xfrm>
        </p:spPr>
        <p:txBody>
          <a:bodyPr/>
          <a:lstStyle/>
          <a:p>
            <a:r>
              <a:rPr lang="en-US" sz="3200" b="1" dirty="0" smtClean="0">
                <a:solidFill>
                  <a:srgbClr val="000090"/>
                </a:solidFill>
              </a:rPr>
              <a:t>Real life </a:t>
            </a:r>
            <a:r>
              <a:rPr lang="en-US" sz="3200" b="1" dirty="0">
                <a:solidFill>
                  <a:srgbClr val="000090"/>
                </a:solidFill>
              </a:rPr>
              <a:t>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3000" y="1460748"/>
            <a:ext cx="8229600" cy="2400300"/>
          </a:xfrm>
        </p:spPr>
        <p:txBody>
          <a:bodyPr/>
          <a:lstStyle/>
          <a:p>
            <a:pPr>
              <a:buNone/>
            </a:pPr>
            <a:r>
              <a:rPr lang="en-US" sz="2800" dirty="0" smtClean="0"/>
              <a:t>	</a:t>
            </a:r>
            <a:r>
              <a:rPr lang="en-US" sz="2800" dirty="0" smtClean="0">
                <a:cs typeface="Adobe Thai"/>
              </a:rPr>
              <a:t>I had 3 bags and I put zero </a:t>
            </a:r>
            <a:r>
              <a:rPr lang="en-US" sz="2800" dirty="0" err="1" smtClean="0">
                <a:cs typeface="Adobe Thai"/>
              </a:rPr>
              <a:t>lollies</a:t>
            </a:r>
            <a:r>
              <a:rPr lang="en-US" sz="2800" dirty="0" smtClean="0">
                <a:cs typeface="Adobe Thai"/>
              </a:rPr>
              <a:t> in each bag. </a:t>
            </a:r>
            <a:br>
              <a:rPr lang="en-US" sz="2800" dirty="0" smtClean="0">
                <a:cs typeface="Adobe Thai"/>
              </a:rPr>
            </a:br>
            <a:r>
              <a:rPr lang="en-US" sz="2800" dirty="0" smtClean="0">
                <a:cs typeface="Adobe Thai"/>
              </a:rPr>
              <a:t>How many </a:t>
            </a:r>
            <a:r>
              <a:rPr lang="en-US" sz="2800" dirty="0" err="1" smtClean="0">
                <a:cs typeface="Adobe Thai"/>
              </a:rPr>
              <a:t>lollies</a:t>
            </a:r>
            <a:r>
              <a:rPr lang="en-US" sz="2800" dirty="0" smtClean="0">
                <a:cs typeface="Adobe Thai"/>
              </a:rPr>
              <a:t> did I have?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grpSp>
        <p:nvGrpSpPr>
          <p:cNvPr id="10" name="Group 9"/>
          <p:cNvGrpSpPr/>
          <p:nvPr/>
        </p:nvGrpSpPr>
        <p:grpSpPr>
          <a:xfrm>
            <a:off x="2784656" y="2896072"/>
            <a:ext cx="3862719" cy="1142999"/>
            <a:chOff x="1711356" y="2857501"/>
            <a:chExt cx="3862719" cy="1142999"/>
          </a:xfrm>
        </p:grpSpPr>
        <p:pic>
          <p:nvPicPr>
            <p:cNvPr id="5" name="Picture 4" descr="Screen Shot 2012-11-25 at 1.59.29 PM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1711356" y="2857501"/>
              <a:ext cx="1029831" cy="1142999"/>
            </a:xfrm>
            <a:prstGeom prst="rect">
              <a:avLst/>
            </a:prstGeom>
            <a:effectLst>
              <a:softEdge rad="88900"/>
            </a:effectLst>
          </p:spPr>
        </p:pic>
        <p:pic>
          <p:nvPicPr>
            <p:cNvPr id="8" name="Picture 7" descr="Screen Shot 2012-11-25 at 1.59.29 PM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3055009" y="2857501"/>
              <a:ext cx="1029831" cy="1142999"/>
            </a:xfrm>
            <a:prstGeom prst="rect">
              <a:avLst/>
            </a:prstGeom>
            <a:effectLst>
              <a:softEdge rad="88900"/>
            </a:effectLst>
          </p:spPr>
        </p:pic>
        <p:pic>
          <p:nvPicPr>
            <p:cNvPr id="9" name="Picture 8" descr="Screen Shot 2012-11-25 at 1.59.29 PM.pn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>
            <a:xfrm>
              <a:off x="4544244" y="2857501"/>
              <a:ext cx="1029831" cy="1142999"/>
            </a:xfrm>
            <a:prstGeom prst="rect">
              <a:avLst/>
            </a:prstGeom>
            <a:effectLst>
              <a:softEdge rad="88900"/>
            </a:effectLst>
          </p:spPr>
        </p:pic>
      </p:grpSp>
      <p:sp>
        <p:nvSpPr>
          <p:cNvPr id="11" name="TextBox 10"/>
          <p:cNvSpPr txBox="1"/>
          <p:nvPr/>
        </p:nvSpPr>
        <p:spPr>
          <a:xfrm>
            <a:off x="3657600" y="4293096"/>
            <a:ext cx="54864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800" dirty="0">
                <a:solidFill>
                  <a:srgbClr val="000090"/>
                </a:solidFill>
                <a:cs typeface="Adobe Thai"/>
              </a:rPr>
              <a:t>Zero </a:t>
            </a:r>
            <a:r>
              <a:rPr lang="en-US" sz="2800" dirty="0" err="1">
                <a:solidFill>
                  <a:srgbClr val="000090"/>
                </a:solidFill>
                <a:cs typeface="Adobe Thai"/>
              </a:rPr>
              <a:t>lollies</a:t>
            </a:r>
            <a:r>
              <a:rPr lang="en-US" sz="2800" dirty="0">
                <a:solidFill>
                  <a:srgbClr val="000090"/>
                </a:solidFill>
                <a:cs typeface="Adobe Thai"/>
              </a:rPr>
              <a:t>!</a:t>
            </a:r>
          </a:p>
          <a:p>
            <a:pPr>
              <a:buNone/>
            </a:pPr>
            <a:r>
              <a:rPr lang="en-US" sz="3200" dirty="0" smtClean="0"/>
              <a:t> </a:t>
            </a:r>
            <a:r>
              <a:rPr lang="en-US" sz="3200" b="1" dirty="0">
                <a:solidFill>
                  <a:srgbClr val="000090"/>
                </a:solidFill>
              </a:rPr>
              <a:t>3 × 0 = 0  </a:t>
            </a:r>
          </a:p>
          <a:p>
            <a:endParaRPr lang="en-US" dirty="0"/>
          </a:p>
        </p:txBody>
      </p:sp>
      <p:sp>
        <p:nvSpPr>
          <p:cNvPr id="15" name="Title Placeholder 1"/>
          <p:cNvSpPr txBox="1">
            <a:spLocks/>
          </p:cNvSpPr>
          <p:nvPr/>
        </p:nvSpPr>
        <p:spPr bwMode="auto">
          <a:xfrm>
            <a:off x="2051720" y="188640"/>
            <a:ext cx="4042998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Multiplying by zero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120</Words>
  <Application>Microsoft Macintosh PowerPoint</Application>
  <PresentationFormat>On-screen Show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Multiplying by zero</vt:lpstr>
      <vt:lpstr>2 packets of 3 chocolates </vt:lpstr>
      <vt:lpstr>1 packet of 3 chocolates </vt:lpstr>
      <vt:lpstr>No packets of 3 chocolates </vt:lpstr>
      <vt:lpstr>Real life story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Multiplication facts for zero</dc:title>
  <dc:creator>Ann Downton</dc:creator>
  <cp:lastModifiedBy>Kate Manuel</cp:lastModifiedBy>
  <cp:revision>9</cp:revision>
  <dcterms:created xsi:type="dcterms:W3CDTF">2013-05-31T01:39:18Z</dcterms:created>
  <dcterms:modified xsi:type="dcterms:W3CDTF">2013-05-31T01:44:15Z</dcterms:modified>
</cp:coreProperties>
</file>